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6"/>
  </p:notesMasterIdLst>
  <p:handoutMasterIdLst>
    <p:handoutMasterId r:id="rId27"/>
  </p:handoutMasterIdLst>
  <p:sldIdLst>
    <p:sldId id="1411" r:id="rId5"/>
    <p:sldId id="1468" r:id="rId6"/>
    <p:sldId id="1469" r:id="rId7"/>
    <p:sldId id="1496" r:id="rId8"/>
    <p:sldId id="1487" r:id="rId9"/>
    <p:sldId id="1488" r:id="rId10"/>
    <p:sldId id="1484" r:id="rId11"/>
    <p:sldId id="1485" r:id="rId12"/>
    <p:sldId id="1497" r:id="rId13"/>
    <p:sldId id="1498" r:id="rId14"/>
    <p:sldId id="1486" r:id="rId15"/>
    <p:sldId id="1482" r:id="rId16"/>
    <p:sldId id="1495" r:id="rId17"/>
    <p:sldId id="1491" r:id="rId18"/>
    <p:sldId id="1492" r:id="rId19"/>
    <p:sldId id="1493" r:id="rId20"/>
    <p:sldId id="1494" r:id="rId21"/>
    <p:sldId id="1490" r:id="rId22"/>
    <p:sldId id="1453" r:id="rId23"/>
    <p:sldId id="1463" r:id="rId24"/>
    <p:sldId id="1454"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id="{A073DAE3-B461-442F-A3D3-6642BD875E45}">
          <p14:sldIdLst>
            <p14:sldId id="1411"/>
            <p14:sldId id="1468"/>
            <p14:sldId id="1469"/>
            <p14:sldId id="1496"/>
            <p14:sldId id="1487"/>
            <p14:sldId id="1488"/>
            <p14:sldId id="1484"/>
            <p14:sldId id="1485"/>
            <p14:sldId id="1497"/>
            <p14:sldId id="1498"/>
            <p14:sldId id="1486"/>
            <p14:sldId id="1482"/>
            <p14:sldId id="1495"/>
            <p14:sldId id="1491"/>
            <p14:sldId id="1492"/>
            <p14:sldId id="1493"/>
            <p14:sldId id="1494"/>
            <p14:sldId id="1490"/>
            <p14:sldId id="1453"/>
            <p14:sldId id="1463"/>
            <p14:sldId id="1454"/>
          </p14:sldIdLst>
        </p14:section>
      </p14:sectionLst>
    </p:ext>
    <p:ext uri="{EFAFB233-063F-42B5-8137-9DF3F51BA10A}">
      <p15:sldGuideLst xmlns:p15="http://schemas.microsoft.com/office/powerpoint/2012/main">
        <p15:guide id="1" orient="horz" pos="4244">
          <p15:clr>
            <a:srgbClr val="A4A3A4"/>
          </p15:clr>
        </p15:guide>
        <p15:guide id="2" pos="7546">
          <p15:clr>
            <a:srgbClr val="A4A3A4"/>
          </p15:clr>
        </p15:guide>
        <p15:guide id="3" pos="63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F8F8F8"/>
    <a:srgbClr val="002060"/>
    <a:srgbClr val="F7F7F7"/>
    <a:srgbClr val="FFB900"/>
    <a:srgbClr val="FF8C00"/>
    <a:srgbClr val="D83B01"/>
    <a:srgbClr val="000000"/>
    <a:srgbClr val="50505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0" autoAdjust="0"/>
    <p:restoredTop sz="83837" autoAdjust="0"/>
  </p:normalViewPr>
  <p:slideViewPr>
    <p:cSldViewPr>
      <p:cViewPr varScale="1">
        <p:scale>
          <a:sx n="79" d="100"/>
          <a:sy n="79" d="100"/>
        </p:scale>
        <p:origin x="120" y="444"/>
      </p:cViewPr>
      <p:guideLst>
        <p:guide orient="horz" pos="4244"/>
        <p:guide pos="7546"/>
        <p:guide pos="6321"/>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3/22/2017 7:15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3/22/2017 7:15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4091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buSzPct val="90000"/>
            </a:pPr>
            <a:r>
              <a:rPr lang="en-US" sz="900" dirty="0" smtClean="0">
                <a:solidFill>
                  <a:schemeClr val="tx1">
                    <a:lumMod val="50000"/>
                    <a:lumOff val="50000"/>
                  </a:schemeClr>
                </a:solidFill>
                <a:latin typeface="Segoe UI Light" panose="020B0502040204020203" pitchFamily="34" charset="0"/>
              </a:rPr>
              <a:t>Your business needs to take advantage of the benefits of the cloud such as elastic scale, high availability, global reach, and integration with external applications, but there are parts of your application that must remain on-premises. </a:t>
            </a:r>
          </a:p>
          <a:p>
            <a:pPr>
              <a:spcAft>
                <a:spcPts val="882"/>
              </a:spcAft>
              <a:buSzPct val="90000"/>
            </a:pPr>
            <a:endParaRPr lang="en-US" sz="900" dirty="0" smtClean="0">
              <a:solidFill>
                <a:schemeClr val="tx1">
                  <a:lumMod val="50000"/>
                  <a:lumOff val="50000"/>
                </a:schemeClr>
              </a:solidFill>
              <a:latin typeface="Segoe UI Light" panose="020B0502040204020203" pitchFamily="34" charset="0"/>
            </a:endParaRPr>
          </a:p>
          <a:p>
            <a:pPr>
              <a:spcAft>
                <a:spcPts val="882"/>
              </a:spcAft>
              <a:buSzPct val="90000"/>
            </a:pPr>
            <a:r>
              <a:rPr lang="en-US" sz="900" dirty="0" smtClean="0">
                <a:solidFill>
                  <a:schemeClr val="tx1">
                    <a:lumMod val="50000"/>
                    <a:lumOff val="50000"/>
                  </a:schemeClr>
                </a:solidFill>
                <a:latin typeface="Segoe UI Light" panose="020B0502040204020203" pitchFamily="34" charset="0"/>
              </a:rPr>
              <a:t>The solution is to build a hybrid application composed of some components that run in the cloud and some that run on-premises. Service Bus, Logic Apps and the OPDG make it easy to build applications with API-connected components both in the cloud and on-premises.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145B198-A841-45F3-8367-41B357531D85}" type="datetime1">
              <a:rPr lang="en-US" smtClean="0"/>
              <a:t>3/22/2017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831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Build</a:t>
            </a:r>
            <a:r>
              <a:rPr lang="en-AU" baseline="0" dirty="0" smtClean="0"/>
              <a:t> a VETER pipeline</a:t>
            </a: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895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2 key differentiating factors to highlight again:</a:t>
            </a:r>
          </a:p>
          <a:p>
            <a:pPr marL="228600" indent="-228600">
              <a:buAutoNum type="arabicPeriod"/>
            </a:pPr>
            <a:r>
              <a:rPr lang="en-US" baseline="0" dirty="0"/>
              <a:t>Hybrid 2. Azure Services</a:t>
            </a:r>
          </a:p>
          <a:p>
            <a:pPr marL="228600" indent="-228600">
              <a:buAutoNum type="arabicPeriod"/>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607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3/22/2017 7:15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27976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C25F1B1-0E28-425C-8889-24AE3D4F5675}" type="slidenum">
              <a:rPr lang="en-IN" sz="1800" kern="0" smtClean="0">
                <a:solidFill>
                  <a:prstClr val="black">
                    <a:alpha val="99000"/>
                  </a:prstClr>
                </a:solidFill>
              </a:rPr>
              <a:pPr>
                <a:defRPr/>
              </a:pPr>
              <a:t>5</a:t>
            </a:fld>
            <a:endParaRPr lang="en-IN" sz="1800" kern="0" dirty="0">
              <a:solidFill>
                <a:prstClr val="black">
                  <a:alpha val="99000"/>
                </a:prstClr>
              </a:solidFill>
            </a:endParaRPr>
          </a:p>
        </p:txBody>
      </p:sp>
    </p:spTree>
    <p:extLst>
      <p:ext uri="{BB962C8B-B14F-4D97-AF65-F5344CB8AC3E}">
        <p14:creationId xmlns:p14="http://schemas.microsoft.com/office/powerpoint/2010/main" val="240144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25F1B1-0E28-425C-8889-24AE3D4F5675}" type="slidenum">
              <a:rPr lang="en-IN" sz="1800" kern="0" smtClean="0">
                <a:solidFill>
                  <a:prstClr val="black">
                    <a:alpha val="99000"/>
                  </a:prstClr>
                </a:solidFill>
              </a:rPr>
              <a:pPr>
                <a:defRPr/>
              </a:pPr>
              <a:t>6</a:t>
            </a:fld>
            <a:endParaRPr lang="en-IN" sz="1800" kern="0" dirty="0">
              <a:solidFill>
                <a:prstClr val="black">
                  <a:alpha val="99000"/>
                </a:prstClr>
              </a:solidFill>
            </a:endParaRPr>
          </a:p>
        </p:txBody>
      </p:sp>
    </p:spTree>
    <p:extLst>
      <p:ext uri="{BB962C8B-B14F-4D97-AF65-F5344CB8AC3E}">
        <p14:creationId xmlns:p14="http://schemas.microsoft.com/office/powerpoint/2010/main" val="146418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Remember</a:t>
            </a:r>
            <a:r>
              <a:rPr lang="en-AU" baseline="0" dirty="0" smtClean="0"/>
              <a:t> we talked about the on-</a:t>
            </a:r>
            <a:r>
              <a:rPr lang="en-AU" baseline="0" dirty="0" err="1" smtClean="0"/>
              <a:t>prem</a:t>
            </a:r>
            <a:r>
              <a:rPr lang="en-AU" baseline="0" dirty="0" smtClean="0"/>
              <a:t> resources supported?  BizTalk Server is one of those resources!</a:t>
            </a: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3835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From Logic</a:t>
            </a:r>
            <a:r>
              <a:rPr lang="en-AU" baseline="0" dirty="0" smtClean="0"/>
              <a:t> Apps in the cloud to BizTalk Server on-</a:t>
            </a:r>
            <a:r>
              <a:rPr lang="en-AU" baseline="0" dirty="0" err="1" smtClean="0"/>
              <a:t>prem</a:t>
            </a:r>
            <a:r>
              <a:rPr lang="en-AU" baseline="0" dirty="0" smtClean="0"/>
              <a:t>, OPDG makes the connection possible.</a:t>
            </a: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0948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Rob Fox:</a:t>
            </a:r>
            <a:r>
              <a:rPr lang="en-US" baseline="0" dirty="0" smtClean="0"/>
              <a:t> “The Online Postal Service”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3/22/2017 7:15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1972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Michael Stephenson: “A router in the sky”</a:t>
            </a:r>
            <a:endParaRPr lang="en-AU" dirty="0"/>
          </a:p>
        </p:txBody>
      </p:sp>
      <p:sp>
        <p:nvSpPr>
          <p:cNvPr id="4" name="Header Placeholder 3"/>
          <p:cNvSpPr>
            <a:spLocks noGrp="1"/>
          </p:cNvSpPr>
          <p:nvPr>
            <p:ph type="hdr" sz="quarter" idx="10"/>
          </p:nvPr>
        </p:nvSpPr>
        <p:spPr/>
        <p:txBody>
          <a:bodyPr/>
          <a:lstStyle/>
          <a:p>
            <a:r>
              <a:rPr lang="en-US" smtClean="0"/>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3/22/2017 10:27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374832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lt;strong&gt;Brisbane&lt;/strong&gt; citscape at night with &lt;strong&gt;city&lt;/strong&gt; lights off, Earth Hour 2010 ..."/>
          <p:cNvPicPr>
            <a:picLocks noChangeAspect="1"/>
          </p:cNvPicPr>
          <p:nvPr userDrawn="1"/>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31130"/>
            <a:ext cx="12444915" cy="6336704"/>
          </a:xfrm>
          <a:prstGeom prst="rect">
            <a:avLst/>
          </a:prstGeom>
        </p:spPr>
      </p:pic>
      <p:pic>
        <p:nvPicPr>
          <p:cNvPr id="16" name="Picture 15" hidden="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l" defTabSz="932472" fontAlgn="base">
              <a:spcBef>
                <a:spcPct val="0"/>
              </a:spcBef>
              <a:spcAft>
                <a:spcPct val="0"/>
              </a:spcAft>
            </a:pPr>
            <a:r>
              <a:rPr lang="en-US" sz="2000" dirty="0" smtClean="0">
                <a:gradFill>
                  <a:gsLst>
                    <a:gs pos="5439">
                      <a:srgbClr val="F8F8F8"/>
                    </a:gs>
                    <a:gs pos="10000">
                      <a:srgbClr val="F8F8F8"/>
                    </a:gs>
                  </a:gsLst>
                  <a:lin ang="5400000" scaled="0"/>
                </a:gradFill>
              </a:rPr>
              <a:t>   </a:t>
            </a:r>
            <a:r>
              <a:rPr lang="en-US" sz="2000" dirty="0" smtClean="0">
                <a:solidFill>
                  <a:schemeClr val="accent2"/>
                </a:solidFill>
              </a:rPr>
              <a:t>#gib2017</a:t>
            </a:r>
            <a:endParaRPr lang="en-US" sz="2000" dirty="0">
              <a:solidFill>
                <a:schemeClr val="accent2"/>
              </a:solidFill>
            </a:endParaRPr>
          </a:p>
        </p:txBody>
      </p:sp>
      <p:pic>
        <p:nvPicPr>
          <p:cNvPr id="17" name="Picture 16" descr="MSFT_logo_c_C-Gray_D_C-Gray_D.jp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23" name="Logo" descr="logo"/>
          <p:cNvPicPr>
            <a:picLocks noChangeAspect="1" noChangeArrowheads="1"/>
          </p:cNvPicPr>
          <p:nvPr userDrawn="1"/>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userDrawn="1"/>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a:t>
            </a:r>
            <a:r>
              <a:rPr lang="en-US" sz="2400" b="1" dirty="0" smtClean="0">
                <a:solidFill>
                  <a:schemeClr val="bg1"/>
                </a:solidFill>
                <a:latin typeface="+mj-lt"/>
                <a:cs typeface="Segoe UI Semilight" panose="020B0402040204020203" pitchFamily="34" charset="0"/>
              </a:rPr>
              <a:t>Brisbane</a:t>
            </a:r>
            <a:endParaRPr lang="en-US" sz="2400" b="1" dirty="0">
              <a:solidFill>
                <a:schemeClr val="bg1"/>
              </a:solidFill>
              <a:latin typeface="+mj-lt"/>
              <a:cs typeface="Segoe UI Semilight" panose="020B0402040204020203" pitchFamily="34" charset="0"/>
            </a:endParaRPr>
          </a:p>
        </p:txBody>
      </p:sp>
      <p:pic>
        <p:nvPicPr>
          <p:cNvPr id="29" name="Picture 28"/>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chemeClr val="accent3">
                    <a:lumMod val="75000"/>
                  </a:schemeClr>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cstate="email">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2">
                  <a:lumMod val="90000"/>
                </a:schemeClr>
              </a:soli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0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pic>
        <p:nvPicPr>
          <p:cNvPr id="2050" name="Picture 2" descr="https://www.globalintegrationbootcamp.com/wp-content/uploads/2016/12/clou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588" y="-31130"/>
            <a:ext cx="12433300" cy="6994525"/>
          </a:xfrm>
          <a:prstGeom prst="rect">
            <a:avLst/>
          </a:prstGeom>
          <a:noFill/>
          <a:extLst>
            <a:ext uri="{909E8E84-426E-40DD-AFC4-6F175D3DCCD1}">
              <a14:hiddenFill xmlns:a14="http://schemas.microsoft.com/office/drawing/2010/main">
                <a:solidFill>
                  <a:srgbClr val="FFFFFF"/>
                </a:solidFill>
              </a14:hiddenFill>
            </a:ext>
          </a:extLst>
        </p:spPr>
      </p:pic>
      <p:pic>
        <p:nvPicPr>
          <p:cNvPr id="9" name="Logo" descr="logo"/>
          <p:cNvPicPr>
            <a:picLocks noChangeAspect="1" noChangeArrowheads="1"/>
          </p:cNvPicPr>
          <p:nvPr userDrawn="1"/>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674621" y="6377582"/>
            <a:ext cx="2448272" cy="38779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8" y="2849190"/>
            <a:ext cx="11887200" cy="1181862"/>
          </a:xfrm>
        </p:spPr>
        <p:txBody>
          <a:bodyPr/>
          <a:lstStyle>
            <a:lvl1pPr>
              <a:defRPr sz="7200"/>
            </a:lvl1pPr>
          </a:lstStyle>
          <a:p>
            <a:endParaRPr lang="en-US" dirty="0"/>
          </a:p>
        </p:txBody>
      </p:sp>
      <p:sp>
        <p:nvSpPr>
          <p:cNvPr id="11" name="Rectangle 10"/>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4"/>
            <a:ext cx="4310061" cy="3278188"/>
          </a:xfrm>
        </p:spPr>
        <p:txBody>
          <a:bodyPr/>
          <a:lstStyle/>
          <a:p>
            <a:r>
              <a:rPr lang="en-US" dirty="0"/>
              <a:t>Click to edit Master title style</a:t>
            </a:r>
          </a:p>
        </p:txBody>
      </p:sp>
      <p:sp>
        <p:nvSpPr>
          <p:cNvPr id="3" name="Rectangle 2"/>
          <p:cNvSpPr/>
          <p:nvPr userDrawn="1"/>
        </p:nvSpPr>
        <p:spPr bwMode="auto">
          <a:xfrm>
            <a:off x="4846638" y="2"/>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508281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6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074" name="Picture 2" descr="http://airlines-airports.com/wp-content/uploads/2016/07/Australia-Brisbane-Skyline-bridge.jpg"/>
          <p:cNvPicPr>
            <a:picLocks noChangeAspect="1" noChangeArrowheads="1"/>
          </p:cNvPicPr>
          <p:nvPr userDrawn="1"/>
        </p:nvPicPr>
        <p:blipFill rotWithShape="1">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436474" cy="64153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hidden="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7" name="Picture 16" descr="MSFT_logo_c_C-Gray_D_C-Gray_D.jp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18" name="Logo" descr="logo"/>
          <p:cNvPicPr>
            <a:picLocks noChangeAspect="1" noChangeArrowheads="1"/>
          </p:cNvPicPr>
          <p:nvPr userDrawn="1"/>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Brisbane</a:t>
            </a:r>
          </a:p>
        </p:txBody>
      </p:sp>
      <p:pic>
        <p:nvPicPr>
          <p:cNvPr id="13" name="Picture 12"/>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39336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74639" y="355512"/>
            <a:ext cx="6400800"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44" indent="0">
              <a:buFontTx/>
              <a:buNone/>
              <a:defRPr sz="3600">
                <a:latin typeface="Segoe Pro Light"/>
              </a:defRPr>
            </a:lvl2pPr>
            <a:lvl3pPr marL="571407" indent="0">
              <a:buFontTx/>
              <a:buNone/>
              <a:defRPr sz="3600">
                <a:latin typeface="Segoe Pro Light"/>
              </a:defRPr>
            </a:lvl3pPr>
            <a:lvl4pPr marL="799968" indent="0">
              <a:buFontTx/>
              <a:buNone/>
              <a:defRPr sz="3600">
                <a:latin typeface="Segoe Pro Light"/>
              </a:defRPr>
            </a:lvl4pPr>
            <a:lvl5pPr marL="1028530"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9" y="2125663"/>
            <a:ext cx="3200428" cy="2743200"/>
          </a:xfrm>
        </p:spPr>
        <p:txBody>
          <a:bodyPr/>
          <a:lstStyle>
            <a:lvl1pPr marL="0" indent="0">
              <a:lnSpc>
                <a:spcPct val="100000"/>
              </a:lnSpc>
              <a:spcBef>
                <a:spcPts val="0"/>
              </a:spcBef>
              <a:spcAft>
                <a:spcPts val="3000"/>
              </a:spcAft>
              <a:buNone/>
              <a:defRPr sz="1801">
                <a:latin typeface="+mn-lt"/>
              </a:defRPr>
            </a:lvl1pPr>
            <a:lvl2pPr marL="3175" indent="0">
              <a:lnSpc>
                <a:spcPts val="1450"/>
              </a:lnSpc>
              <a:spcBef>
                <a:spcPts val="0"/>
              </a:spcBef>
              <a:spcAft>
                <a:spcPts val="1199"/>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851766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604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Logo" descr="logo"/>
          <p:cNvPicPr>
            <a:picLocks noChangeAspect="1" noChangeArrowheads="1"/>
          </p:cNvPicPr>
          <p:nvPr userDrawn="1"/>
        </p:nvPicPr>
        <p:blipFill>
          <a:blip r:embed="rId22" cstate="email">
            <a:extLst>
              <a:ext uri="{28A0092B-C50C-407E-A947-70E740481C1C}">
                <a14:useLocalDpi xmlns:a14="http://schemas.microsoft.com/office/drawing/2010/main" val="0"/>
              </a:ext>
            </a:extLst>
          </a:blip>
          <a:srcRect/>
          <a:stretch>
            <a:fillRect/>
          </a:stretch>
        </p:blipFill>
        <p:spPr bwMode="auto">
          <a:xfrm>
            <a:off x="8090445" y="6449893"/>
            <a:ext cx="4317442" cy="4317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274639" y="6434932"/>
            <a:ext cx="1470274" cy="461665"/>
          </a:xfrm>
          <a:prstGeom prst="rect">
            <a:avLst/>
          </a:prstGeom>
        </p:spPr>
        <p:txBody>
          <a:bodyPr wrap="none">
            <a:spAutoFit/>
          </a:bodyPr>
          <a:lstStyle/>
          <a:p>
            <a:pPr algn="l"/>
            <a:r>
              <a:rPr lang="en-US" sz="2400" dirty="0" smtClean="0">
                <a:solidFill>
                  <a:schemeClr val="accent2"/>
                </a:solidFill>
              </a:rPr>
              <a:t>#gib2017</a:t>
            </a:r>
            <a:endParaRPr lang="en-AU" sz="2400" dirty="0">
              <a:solidFill>
                <a:schemeClr val="accent2"/>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434" r:id="rId2"/>
    <p:sldLayoutId id="2147484295" r:id="rId3"/>
    <p:sldLayoutId id="2147484349" r:id="rId4"/>
    <p:sldLayoutId id="2147484240" r:id="rId5"/>
    <p:sldLayoutId id="2147484241" r:id="rId6"/>
    <p:sldLayoutId id="2147484244" r:id="rId7"/>
    <p:sldLayoutId id="2147484245" r:id="rId8"/>
    <p:sldLayoutId id="2147484247" r:id="rId9"/>
    <p:sldLayoutId id="2147484331" r:id="rId10"/>
    <p:sldLayoutId id="2147484348" r:id="rId11"/>
    <p:sldLayoutId id="2147484252" r:id="rId12"/>
    <p:sldLayoutId id="2147484344" r:id="rId13"/>
    <p:sldLayoutId id="2147484345" r:id="rId14"/>
    <p:sldLayoutId id="2147484346" r:id="rId15"/>
    <p:sldLayoutId id="2147484260" r:id="rId16"/>
    <p:sldLayoutId id="2147484299" r:id="rId17"/>
    <p:sldLayoutId id="2147484435" r:id="rId18"/>
    <p:sldLayoutId id="2147484437" r:id="rId19"/>
    <p:sldLayoutId id="2147484438"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lumMod val="75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2.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2.emf"/><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9.png"/><Relationship Id="rId21" Type="http://schemas.openxmlformats.org/officeDocument/2006/relationships/image" Target="../media/image24.png"/><Relationship Id="rId7" Type="http://schemas.microsoft.com/office/2007/relationships/hdphoto" Target="../media/hdphoto3.wdp"/><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2.png"/><Relationship Id="rId11" Type="http://schemas.microsoft.com/office/2007/relationships/hdphoto" Target="../media/hdphoto5.wdp"/><Relationship Id="rId24" Type="http://schemas.openxmlformats.org/officeDocument/2006/relationships/image" Target="../media/image27.png"/><Relationship Id="rId5" Type="http://schemas.openxmlformats.org/officeDocument/2006/relationships/image" Target="../media/image11.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10.png"/><Relationship Id="rId9" Type="http://schemas.microsoft.com/office/2007/relationships/hdphoto" Target="../media/hdphoto4.wdp"/><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NZ" dirty="0" smtClean="0"/>
              <a:t>Dan Toomey | Mexia</a:t>
            </a:r>
            <a:endParaRPr lang="en-NZ" dirty="0"/>
          </a:p>
          <a:p>
            <a:r>
              <a:rPr lang="en-NZ" dirty="0" smtClean="0"/>
              <a:t>@daniel2me</a:t>
            </a:r>
            <a:endParaRPr lang="en-NZ" dirty="0"/>
          </a:p>
        </p:txBody>
      </p:sp>
      <p:sp>
        <p:nvSpPr>
          <p:cNvPr id="10" name="Text Placeholder 9"/>
          <p:cNvSpPr>
            <a:spLocks noGrp="1"/>
          </p:cNvSpPr>
          <p:nvPr>
            <p:ph type="body" sz="quarter" idx="14"/>
          </p:nvPr>
        </p:nvSpPr>
        <p:spPr/>
        <p:txBody>
          <a:bodyPr/>
          <a:lstStyle/>
          <a:p>
            <a:pPr lvl="0"/>
            <a:r>
              <a:rPr lang="en-US" sz="4000" dirty="0" smtClean="0"/>
              <a:t>Logic Apps &amp; BizTalk Server 2016</a:t>
            </a:r>
            <a:endParaRPr lang="en-US" sz="4000" dirty="0"/>
          </a:p>
        </p:txBody>
      </p:sp>
    </p:spTree>
    <p:extLst>
      <p:ext uri="{BB962C8B-B14F-4D97-AF65-F5344CB8AC3E}">
        <p14:creationId xmlns:p14="http://schemas.microsoft.com/office/powerpoint/2010/main" val="18300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Logic App Adapter – Send Port</a:t>
            </a:r>
            <a:endParaRPr lang="en-AU" dirty="0"/>
          </a:p>
        </p:txBody>
      </p:sp>
      <p:pic>
        <p:nvPicPr>
          <p:cNvPr id="3" name="Picture 2"/>
          <p:cNvPicPr>
            <a:picLocks noChangeAspect="1"/>
          </p:cNvPicPr>
          <p:nvPr/>
        </p:nvPicPr>
        <p:blipFill>
          <a:blip r:embed="rId2"/>
          <a:stretch>
            <a:fillRect/>
          </a:stretch>
        </p:blipFill>
        <p:spPr>
          <a:xfrm>
            <a:off x="457597" y="1120999"/>
            <a:ext cx="5256584" cy="4279188"/>
          </a:xfrm>
          <a:prstGeom prst="rect">
            <a:avLst/>
          </a:prstGeom>
        </p:spPr>
      </p:pic>
      <p:pic>
        <p:nvPicPr>
          <p:cNvPr id="3074" name="Picture 2" descr="C:\Users\danie\AppData\Local\Temp\SNAGHTMLfb356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133" y="1553046"/>
            <a:ext cx="4589537" cy="450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68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ipe(left)">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146834" y="2648513"/>
            <a:ext cx="1505806"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Yammer</a:t>
            </a:r>
          </a:p>
        </p:txBody>
      </p:sp>
      <p:cxnSp>
        <p:nvCxnSpPr>
          <p:cNvPr id="48" name="Straight Connector 47"/>
          <p:cNvCxnSpPr/>
          <p:nvPr/>
        </p:nvCxnSpPr>
        <p:spPr>
          <a:xfrm>
            <a:off x="-75141" y="4045617"/>
            <a:ext cx="12583552" cy="9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6" name="Rectangle 1025"/>
          <p:cNvSpPr/>
          <p:nvPr/>
        </p:nvSpPr>
        <p:spPr>
          <a:xfrm>
            <a:off x="2956785" y="4143017"/>
            <a:ext cx="4098020" cy="28325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sp>
        <p:nvSpPr>
          <p:cNvPr id="2" name="Title 1"/>
          <p:cNvSpPr>
            <a:spLocks noGrp="1"/>
          </p:cNvSpPr>
          <p:nvPr>
            <p:ph type="title" idx="4294967295"/>
          </p:nvPr>
        </p:nvSpPr>
        <p:spPr>
          <a:xfrm>
            <a:off x="0" y="195263"/>
            <a:ext cx="10469563" cy="736600"/>
          </a:xfrm>
        </p:spPr>
        <p:txBody>
          <a:bodyPr>
            <a:noAutofit/>
          </a:bodyPr>
          <a:lstStyle/>
          <a:p>
            <a:r>
              <a:rPr lang="en-US" dirty="0">
                <a:solidFill>
                  <a:schemeClr val="tx1"/>
                </a:solidFill>
              </a:rPr>
              <a:t>Hybrid </a:t>
            </a:r>
            <a:r>
              <a:rPr lang="en-US" dirty="0" smtClean="0">
                <a:solidFill>
                  <a:schemeClr val="tx1"/>
                </a:solidFill>
              </a:rPr>
              <a:t>Connectivity</a:t>
            </a:r>
            <a:endParaRPr lang="en-US" dirty="0">
              <a:solidFill>
                <a:schemeClr val="tx1"/>
              </a:solidFill>
            </a:endParaRPr>
          </a:p>
        </p:txBody>
      </p:sp>
      <p:sp>
        <p:nvSpPr>
          <p:cNvPr id="4" name="Rectangle 3"/>
          <p:cNvSpPr/>
          <p:nvPr/>
        </p:nvSpPr>
        <p:spPr>
          <a:xfrm>
            <a:off x="5198492" y="2640817"/>
            <a:ext cx="1654403"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Logic App</a:t>
            </a:r>
          </a:p>
        </p:txBody>
      </p:sp>
      <p:sp>
        <p:nvSpPr>
          <p:cNvPr id="6" name="Rectangle 5"/>
          <p:cNvSpPr/>
          <p:nvPr/>
        </p:nvSpPr>
        <p:spPr>
          <a:xfrm>
            <a:off x="7507372" y="5382509"/>
            <a:ext cx="1654404" cy="398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Order</a:t>
            </a:r>
          </a:p>
        </p:txBody>
      </p:sp>
      <p:sp>
        <p:nvSpPr>
          <p:cNvPr id="7" name="Rectangle 6"/>
          <p:cNvSpPr/>
          <p:nvPr/>
        </p:nvSpPr>
        <p:spPr>
          <a:xfrm>
            <a:off x="5204138" y="1121579"/>
            <a:ext cx="1654403"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err="1">
                <a:solidFill>
                  <a:prstClr val="white"/>
                </a:solidFill>
              </a:rPr>
              <a:t>SalesForce</a:t>
            </a:r>
            <a:endParaRPr lang="en-US" sz="1873" dirty="0">
              <a:solidFill>
                <a:prstClr val="white"/>
              </a:solidFill>
            </a:endParaRPr>
          </a:p>
        </p:txBody>
      </p:sp>
      <p:sp>
        <p:nvSpPr>
          <p:cNvPr id="9" name="Rectangle 8"/>
          <p:cNvSpPr/>
          <p:nvPr/>
        </p:nvSpPr>
        <p:spPr>
          <a:xfrm>
            <a:off x="3145164" y="4458003"/>
            <a:ext cx="1505806"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Orders</a:t>
            </a:r>
          </a:p>
        </p:txBody>
      </p:sp>
      <p:cxnSp>
        <p:nvCxnSpPr>
          <p:cNvPr id="11" name="Straight Arrow Connector 10"/>
          <p:cNvCxnSpPr/>
          <p:nvPr/>
        </p:nvCxnSpPr>
        <p:spPr>
          <a:xfrm flipH="1" flipV="1">
            <a:off x="5859513" y="3671104"/>
            <a:ext cx="416" cy="139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8747" y="2150438"/>
            <a:ext cx="3" cy="490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69305" y="1441524"/>
            <a:ext cx="2248799" cy="682087"/>
          </a:xfrm>
          <a:prstGeom prst="rect">
            <a:avLst/>
          </a:prstGeom>
          <a:noFill/>
        </p:spPr>
        <p:txBody>
          <a:bodyPr wrap="square" rtlCol="0">
            <a:spAutoFit/>
          </a:bodyPr>
          <a:lstStyle/>
          <a:p>
            <a:pPr defTabSz="932418"/>
            <a:r>
              <a:rPr lang="en-US" sz="1873" dirty="0">
                <a:solidFill>
                  <a:prstClr val="white"/>
                </a:solidFill>
              </a:rPr>
              <a:t>Create in </a:t>
            </a:r>
            <a:r>
              <a:rPr lang="en-US" sz="1873" dirty="0" err="1">
                <a:solidFill>
                  <a:prstClr val="white"/>
                </a:solidFill>
              </a:rPr>
              <a:t>SalesForce</a:t>
            </a:r>
            <a:endParaRPr lang="en-US" sz="1873" dirty="0">
              <a:solidFill>
                <a:prstClr val="white"/>
              </a:solidFill>
            </a:endParaRPr>
          </a:p>
        </p:txBody>
      </p:sp>
      <p:sp>
        <p:nvSpPr>
          <p:cNvPr id="14" name="TextBox 13"/>
          <p:cNvSpPr txBox="1"/>
          <p:nvPr/>
        </p:nvSpPr>
        <p:spPr>
          <a:xfrm>
            <a:off x="1641211" y="4774996"/>
            <a:ext cx="2383857" cy="388074"/>
          </a:xfrm>
          <a:prstGeom prst="rect">
            <a:avLst/>
          </a:prstGeom>
          <a:noFill/>
        </p:spPr>
        <p:txBody>
          <a:bodyPr wrap="square" rtlCol="0">
            <a:spAutoFit/>
          </a:bodyPr>
          <a:lstStyle/>
          <a:p>
            <a:pPr defTabSz="932418"/>
            <a:r>
              <a:rPr lang="en-US" sz="1873" dirty="0">
                <a:solidFill>
                  <a:prstClr val="white"/>
                </a:solidFill>
              </a:rPr>
              <a:t>Store order</a:t>
            </a:r>
          </a:p>
        </p:txBody>
      </p:sp>
      <p:cxnSp>
        <p:nvCxnSpPr>
          <p:cNvPr id="15" name="Straight Arrow Connector 14"/>
          <p:cNvCxnSpPr/>
          <p:nvPr/>
        </p:nvCxnSpPr>
        <p:spPr>
          <a:xfrm flipH="1">
            <a:off x="6175016" y="3671103"/>
            <a:ext cx="6462" cy="139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984" y="2194883"/>
            <a:ext cx="3224920" cy="388074"/>
          </a:xfrm>
          <a:prstGeom prst="rect">
            <a:avLst/>
          </a:prstGeom>
          <a:noFill/>
        </p:spPr>
        <p:txBody>
          <a:bodyPr wrap="square" rtlCol="0">
            <a:spAutoFit/>
          </a:bodyPr>
          <a:lstStyle/>
          <a:p>
            <a:pPr defTabSz="932418"/>
            <a:r>
              <a:rPr lang="en-US" sz="1873" dirty="0">
                <a:solidFill>
                  <a:prstClr val="white"/>
                </a:solidFill>
              </a:rPr>
              <a:t>Reply with </a:t>
            </a:r>
            <a:r>
              <a:rPr lang="en-US" sz="1873" dirty="0" err="1">
                <a:solidFill>
                  <a:prstClr val="white"/>
                </a:solidFill>
              </a:rPr>
              <a:t>cust</a:t>
            </a:r>
            <a:r>
              <a:rPr lang="en-US" sz="1873" dirty="0">
                <a:solidFill>
                  <a:prstClr val="white"/>
                </a:solidFill>
              </a:rPr>
              <a:t> ID</a:t>
            </a:r>
          </a:p>
        </p:txBody>
      </p:sp>
      <p:cxnSp>
        <p:nvCxnSpPr>
          <p:cNvPr id="17" name="Straight Arrow Connector 16"/>
          <p:cNvCxnSpPr/>
          <p:nvPr/>
        </p:nvCxnSpPr>
        <p:spPr>
          <a:xfrm>
            <a:off x="6190712" y="2150438"/>
            <a:ext cx="0" cy="490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94840" y="5657502"/>
            <a:ext cx="1923306" cy="682087"/>
          </a:xfrm>
          <a:prstGeom prst="rect">
            <a:avLst/>
          </a:prstGeom>
          <a:noFill/>
        </p:spPr>
        <p:txBody>
          <a:bodyPr wrap="square" rtlCol="0">
            <a:spAutoFit/>
          </a:bodyPr>
          <a:lstStyle/>
          <a:p>
            <a:pPr defTabSz="932418"/>
            <a:r>
              <a:rPr lang="en-US" sz="1873" dirty="0">
                <a:solidFill>
                  <a:prstClr val="white"/>
                </a:solidFill>
              </a:rPr>
              <a:t>Look up </a:t>
            </a:r>
            <a:r>
              <a:rPr lang="en-GB" sz="1873" dirty="0">
                <a:solidFill>
                  <a:prstClr val="white"/>
                </a:solidFill>
              </a:rPr>
              <a:t>customer</a:t>
            </a:r>
            <a:endParaRPr lang="en-US" sz="1873" dirty="0">
              <a:solidFill>
                <a:prstClr val="white"/>
              </a:solidFill>
            </a:endParaRPr>
          </a:p>
        </p:txBody>
      </p:sp>
      <p:sp>
        <p:nvSpPr>
          <p:cNvPr id="19" name="TextBox 18"/>
          <p:cNvSpPr txBox="1"/>
          <p:nvPr/>
        </p:nvSpPr>
        <p:spPr>
          <a:xfrm>
            <a:off x="9228252" y="5386474"/>
            <a:ext cx="2555903" cy="388129"/>
          </a:xfrm>
          <a:prstGeom prst="rect">
            <a:avLst/>
          </a:prstGeom>
          <a:noFill/>
        </p:spPr>
        <p:txBody>
          <a:bodyPr wrap="square" rtlCol="0">
            <a:spAutoFit/>
          </a:bodyPr>
          <a:lstStyle/>
          <a:p>
            <a:pPr defTabSz="932418"/>
            <a:r>
              <a:rPr lang="en-US" sz="1873" dirty="0">
                <a:solidFill>
                  <a:prstClr val="white"/>
                </a:solidFill>
              </a:rPr>
              <a:t>Receive a new order</a:t>
            </a:r>
          </a:p>
        </p:txBody>
      </p:sp>
      <p:sp>
        <p:nvSpPr>
          <p:cNvPr id="22" name="TextBox 21"/>
          <p:cNvSpPr txBox="1"/>
          <p:nvPr/>
        </p:nvSpPr>
        <p:spPr>
          <a:xfrm>
            <a:off x="1103926" y="5657502"/>
            <a:ext cx="1847616" cy="682087"/>
          </a:xfrm>
          <a:prstGeom prst="rect">
            <a:avLst/>
          </a:prstGeom>
          <a:noFill/>
        </p:spPr>
        <p:txBody>
          <a:bodyPr wrap="square" rtlCol="0">
            <a:spAutoFit/>
          </a:bodyPr>
          <a:lstStyle/>
          <a:p>
            <a:pPr defTabSz="932418"/>
            <a:r>
              <a:rPr lang="en-GB" sz="1873" dirty="0">
                <a:solidFill>
                  <a:prstClr val="white"/>
                </a:solidFill>
              </a:rPr>
              <a:t>Create Customer</a:t>
            </a:r>
            <a:endParaRPr lang="en-US" sz="1873" dirty="0">
              <a:solidFill>
                <a:prstClr val="white"/>
              </a:solidFill>
            </a:endParaRPr>
          </a:p>
        </p:txBody>
      </p:sp>
      <p:sp>
        <p:nvSpPr>
          <p:cNvPr id="23" name="Rectangle 22"/>
          <p:cNvSpPr/>
          <p:nvPr/>
        </p:nvSpPr>
        <p:spPr>
          <a:xfrm>
            <a:off x="9230110" y="2640817"/>
            <a:ext cx="1654403"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Logic App</a:t>
            </a:r>
          </a:p>
        </p:txBody>
      </p:sp>
      <p:sp>
        <p:nvSpPr>
          <p:cNvPr id="29" name="TextBox 28"/>
          <p:cNvSpPr txBox="1"/>
          <p:nvPr/>
        </p:nvSpPr>
        <p:spPr>
          <a:xfrm>
            <a:off x="7716983" y="1221801"/>
            <a:ext cx="2248799" cy="388129"/>
          </a:xfrm>
          <a:prstGeom prst="rect">
            <a:avLst/>
          </a:prstGeom>
          <a:noFill/>
        </p:spPr>
        <p:txBody>
          <a:bodyPr wrap="square" rtlCol="0">
            <a:spAutoFit/>
          </a:bodyPr>
          <a:lstStyle/>
          <a:p>
            <a:pPr defTabSz="932418"/>
            <a:r>
              <a:rPr lang="en-US" sz="1873" dirty="0">
                <a:solidFill>
                  <a:prstClr val="white"/>
                </a:solidFill>
              </a:rPr>
              <a:t>Update Trigger</a:t>
            </a:r>
          </a:p>
        </p:txBody>
      </p:sp>
      <p:sp>
        <p:nvSpPr>
          <p:cNvPr id="30" name="TextBox 29"/>
          <p:cNvSpPr txBox="1"/>
          <p:nvPr/>
        </p:nvSpPr>
        <p:spPr>
          <a:xfrm>
            <a:off x="7395237" y="5178391"/>
            <a:ext cx="2119731" cy="388074"/>
          </a:xfrm>
          <a:prstGeom prst="rect">
            <a:avLst/>
          </a:prstGeom>
          <a:noFill/>
        </p:spPr>
        <p:txBody>
          <a:bodyPr wrap="square" rtlCol="0">
            <a:spAutoFit/>
          </a:bodyPr>
          <a:lstStyle/>
          <a:p>
            <a:pPr defTabSz="932418"/>
            <a:r>
              <a:rPr lang="en-US" sz="1873" dirty="0">
                <a:solidFill>
                  <a:prstClr val="white"/>
                </a:solidFill>
              </a:rPr>
              <a:t>Update Customer</a:t>
            </a:r>
          </a:p>
        </p:txBody>
      </p:sp>
      <p:cxnSp>
        <p:nvCxnSpPr>
          <p:cNvPr id="34" name="Elbow Connector 33"/>
          <p:cNvCxnSpPr>
            <a:stCxn id="7" idx="3"/>
            <a:endCxn id="23" idx="0"/>
          </p:cNvCxnSpPr>
          <p:nvPr/>
        </p:nvCxnSpPr>
        <p:spPr>
          <a:xfrm>
            <a:off x="6858543" y="1636722"/>
            <a:ext cx="3198769" cy="10040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3" idx="2"/>
            <a:endCxn id="46" idx="3"/>
          </p:cNvCxnSpPr>
          <p:nvPr/>
        </p:nvCxnSpPr>
        <p:spPr>
          <a:xfrm rot="5400000">
            <a:off x="7497333" y="3025038"/>
            <a:ext cx="1913914" cy="3206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76884" y="3655331"/>
            <a:ext cx="1243750" cy="382254"/>
          </a:xfrm>
          <a:prstGeom prst="rect">
            <a:avLst/>
          </a:prstGeom>
          <a:noFill/>
        </p:spPr>
        <p:txBody>
          <a:bodyPr wrap="square" rtlCol="0">
            <a:spAutoFit/>
          </a:bodyPr>
          <a:lstStyle/>
          <a:p>
            <a:pPr defTabSz="932418"/>
            <a:r>
              <a:rPr lang="en-US" sz="1836" dirty="0">
                <a:solidFill>
                  <a:prstClr val="white"/>
                </a:solidFill>
              </a:rPr>
              <a:t>Cloud</a:t>
            </a:r>
          </a:p>
        </p:txBody>
      </p:sp>
      <p:sp>
        <p:nvSpPr>
          <p:cNvPr id="51" name="TextBox 50"/>
          <p:cNvSpPr txBox="1"/>
          <p:nvPr/>
        </p:nvSpPr>
        <p:spPr>
          <a:xfrm>
            <a:off x="276884" y="4068886"/>
            <a:ext cx="1243750" cy="382254"/>
          </a:xfrm>
          <a:prstGeom prst="rect">
            <a:avLst/>
          </a:prstGeom>
          <a:noFill/>
        </p:spPr>
        <p:txBody>
          <a:bodyPr wrap="square" rtlCol="0">
            <a:spAutoFit/>
          </a:bodyPr>
          <a:lstStyle/>
          <a:p>
            <a:pPr defTabSz="932418"/>
            <a:r>
              <a:rPr lang="en-US" sz="1836" dirty="0">
                <a:solidFill>
                  <a:prstClr val="white"/>
                </a:solidFill>
              </a:rPr>
              <a:t>On-</a:t>
            </a:r>
            <a:r>
              <a:rPr lang="en-US" sz="1836" dirty="0" err="1">
                <a:solidFill>
                  <a:prstClr val="white"/>
                </a:solidFill>
              </a:rPr>
              <a:t>prem</a:t>
            </a:r>
            <a:endParaRPr lang="en-US" sz="1836" dirty="0">
              <a:solidFill>
                <a:prstClr val="white"/>
              </a:solidFill>
            </a:endParaRPr>
          </a:p>
        </p:txBody>
      </p:sp>
      <p:sp>
        <p:nvSpPr>
          <p:cNvPr id="52" name="Rectangle 51"/>
          <p:cNvSpPr/>
          <p:nvPr/>
        </p:nvSpPr>
        <p:spPr>
          <a:xfrm>
            <a:off x="3137917" y="5776819"/>
            <a:ext cx="1505806"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Customers</a:t>
            </a:r>
          </a:p>
        </p:txBody>
      </p:sp>
      <p:cxnSp>
        <p:nvCxnSpPr>
          <p:cNvPr id="56" name="Elbow Connector 55"/>
          <p:cNvCxnSpPr>
            <a:stCxn id="46" idx="1"/>
            <a:endCxn id="52" idx="3"/>
          </p:cNvCxnSpPr>
          <p:nvPr/>
        </p:nvCxnSpPr>
        <p:spPr>
          <a:xfrm rot="10800000" flipV="1">
            <a:off x="4643722" y="5585016"/>
            <a:ext cx="553145" cy="7069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507372" y="5382509"/>
            <a:ext cx="1654404" cy="3984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Order</a:t>
            </a:r>
          </a:p>
        </p:txBody>
      </p:sp>
      <p:sp>
        <p:nvSpPr>
          <p:cNvPr id="45" name="Rectangle 44"/>
          <p:cNvSpPr/>
          <p:nvPr/>
        </p:nvSpPr>
        <p:spPr>
          <a:xfrm>
            <a:off x="5204138" y="5069562"/>
            <a:ext cx="1654403" cy="103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BizTalk Server 2016</a:t>
            </a:r>
          </a:p>
        </p:txBody>
      </p:sp>
      <p:sp>
        <p:nvSpPr>
          <p:cNvPr id="46" name="Rectangle 45"/>
          <p:cNvSpPr/>
          <p:nvPr/>
        </p:nvSpPr>
        <p:spPr>
          <a:xfrm>
            <a:off x="5196866" y="5069874"/>
            <a:ext cx="1654403"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BizTalk Server 2016</a:t>
            </a:r>
          </a:p>
        </p:txBody>
      </p:sp>
      <p:sp>
        <p:nvSpPr>
          <p:cNvPr id="47" name="Rectangle 46"/>
          <p:cNvSpPr/>
          <p:nvPr/>
        </p:nvSpPr>
        <p:spPr>
          <a:xfrm>
            <a:off x="3145165" y="4459534"/>
            <a:ext cx="1507971"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Orders</a:t>
            </a:r>
          </a:p>
        </p:txBody>
      </p:sp>
      <p:sp>
        <p:nvSpPr>
          <p:cNvPr id="49" name="Rectangle 48"/>
          <p:cNvSpPr/>
          <p:nvPr/>
        </p:nvSpPr>
        <p:spPr>
          <a:xfrm>
            <a:off x="3137914" y="5775832"/>
            <a:ext cx="1505806"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Customers</a:t>
            </a:r>
          </a:p>
        </p:txBody>
      </p:sp>
      <p:sp>
        <p:nvSpPr>
          <p:cNvPr id="55" name="Rectangle 54"/>
          <p:cNvSpPr/>
          <p:nvPr/>
        </p:nvSpPr>
        <p:spPr>
          <a:xfrm>
            <a:off x="5192527" y="2632797"/>
            <a:ext cx="1654403"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Logic App</a:t>
            </a:r>
          </a:p>
        </p:txBody>
      </p:sp>
      <p:sp>
        <p:nvSpPr>
          <p:cNvPr id="57" name="Rectangle 56"/>
          <p:cNvSpPr/>
          <p:nvPr/>
        </p:nvSpPr>
        <p:spPr>
          <a:xfrm>
            <a:off x="5203504" y="1128493"/>
            <a:ext cx="1654403"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err="1">
                <a:solidFill>
                  <a:prstClr val="white"/>
                </a:solidFill>
              </a:rPr>
              <a:t>SalesForce</a:t>
            </a:r>
            <a:endParaRPr lang="en-US" sz="1873" dirty="0">
              <a:solidFill>
                <a:prstClr val="white"/>
              </a:solidFill>
            </a:endParaRPr>
          </a:p>
        </p:txBody>
      </p:sp>
      <p:sp>
        <p:nvSpPr>
          <p:cNvPr id="58" name="Rectangle 57"/>
          <p:cNvSpPr/>
          <p:nvPr/>
        </p:nvSpPr>
        <p:spPr>
          <a:xfrm>
            <a:off x="9223731" y="2639681"/>
            <a:ext cx="1654403"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Logic App</a:t>
            </a:r>
          </a:p>
        </p:txBody>
      </p:sp>
      <p:sp>
        <p:nvSpPr>
          <p:cNvPr id="54" name="Flowchart: Magnetic Disk 53"/>
          <p:cNvSpPr/>
          <p:nvPr/>
        </p:nvSpPr>
        <p:spPr>
          <a:xfrm>
            <a:off x="3047329" y="6533532"/>
            <a:ext cx="255982" cy="36962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sp>
        <p:nvSpPr>
          <p:cNvPr id="61" name="Rectangle 60"/>
          <p:cNvSpPr/>
          <p:nvPr/>
        </p:nvSpPr>
        <p:spPr>
          <a:xfrm>
            <a:off x="3146653" y="2642838"/>
            <a:ext cx="1517686" cy="10302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73" dirty="0">
                <a:solidFill>
                  <a:prstClr val="white"/>
                </a:solidFill>
              </a:rPr>
              <a:t>Yammer</a:t>
            </a:r>
          </a:p>
        </p:txBody>
      </p:sp>
      <p:cxnSp>
        <p:nvCxnSpPr>
          <p:cNvPr id="62" name="Straight Arrow Connector 61"/>
          <p:cNvCxnSpPr>
            <a:stCxn id="55" idx="1"/>
            <a:endCxn id="63" idx="3"/>
          </p:cNvCxnSpPr>
          <p:nvPr/>
        </p:nvCxnSpPr>
        <p:spPr>
          <a:xfrm flipH="1">
            <a:off x="4652640" y="3147941"/>
            <a:ext cx="539887" cy="1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51428" y="4120439"/>
            <a:ext cx="2365316" cy="350280"/>
          </a:xfrm>
          <a:prstGeom prst="rect">
            <a:avLst/>
          </a:prstGeom>
          <a:noFill/>
        </p:spPr>
        <p:txBody>
          <a:bodyPr wrap="square" rtlCol="0">
            <a:spAutoFit/>
          </a:bodyPr>
          <a:lstStyle/>
          <a:p>
            <a:pPr defTabSz="932418"/>
            <a:r>
              <a:rPr lang="en-US" sz="1632" dirty="0">
                <a:solidFill>
                  <a:srgbClr val="44546A"/>
                </a:solidFill>
              </a:rPr>
              <a:t>Order Processing</a:t>
            </a:r>
          </a:p>
        </p:txBody>
      </p:sp>
      <p:pic>
        <p:nvPicPr>
          <p:cNvPr id="44" name="Picture 43"/>
          <p:cNvPicPr>
            <a:picLocks noChangeAspect="1"/>
          </p:cNvPicPr>
          <p:nvPr/>
        </p:nvPicPr>
        <p:blipFill>
          <a:blip r:embed="rId2"/>
          <a:stretch>
            <a:fillRect/>
          </a:stretch>
        </p:blipFill>
        <p:spPr>
          <a:xfrm>
            <a:off x="6693034" y="824349"/>
            <a:ext cx="520642" cy="513748"/>
          </a:xfrm>
          <a:prstGeom prst="rect">
            <a:avLst/>
          </a:prstGeom>
        </p:spPr>
      </p:pic>
      <p:sp>
        <p:nvSpPr>
          <p:cNvPr id="3" name="TextBox 2"/>
          <p:cNvSpPr txBox="1"/>
          <p:nvPr/>
        </p:nvSpPr>
        <p:spPr>
          <a:xfrm>
            <a:off x="1046986" y="5801518"/>
            <a:ext cx="2333733" cy="382254"/>
          </a:xfrm>
          <a:prstGeom prst="rect">
            <a:avLst/>
          </a:prstGeom>
          <a:noFill/>
        </p:spPr>
        <p:txBody>
          <a:bodyPr wrap="square" rtlCol="0">
            <a:spAutoFit/>
          </a:bodyPr>
          <a:lstStyle/>
          <a:p>
            <a:pPr defTabSz="932418"/>
            <a:r>
              <a:rPr lang="en-US" sz="1836" dirty="0">
                <a:solidFill>
                  <a:prstClr val="white"/>
                </a:solidFill>
              </a:rPr>
              <a:t>Update Customer</a:t>
            </a:r>
          </a:p>
        </p:txBody>
      </p:sp>
      <p:pic>
        <p:nvPicPr>
          <p:cNvPr id="5" name="Picture 4"/>
          <p:cNvPicPr>
            <a:picLocks noChangeAspect="1"/>
          </p:cNvPicPr>
          <p:nvPr/>
        </p:nvPicPr>
        <p:blipFill>
          <a:blip r:embed="rId3"/>
          <a:stretch>
            <a:fillRect/>
          </a:stretch>
        </p:blipFill>
        <p:spPr>
          <a:xfrm>
            <a:off x="3047328" y="3449147"/>
            <a:ext cx="468900" cy="468900"/>
          </a:xfrm>
          <a:prstGeom prst="rect">
            <a:avLst/>
          </a:prstGeom>
        </p:spPr>
      </p:pic>
      <p:cxnSp>
        <p:nvCxnSpPr>
          <p:cNvPr id="32" name="Elbow Connector 31"/>
          <p:cNvCxnSpPr>
            <a:stCxn id="46" idx="1"/>
            <a:endCxn id="47" idx="3"/>
          </p:cNvCxnSpPr>
          <p:nvPr/>
        </p:nvCxnSpPr>
        <p:spPr>
          <a:xfrm rot="10800000">
            <a:off x="4653137" y="4974677"/>
            <a:ext cx="543730" cy="6103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1"/>
            <a:endCxn id="46" idx="3"/>
          </p:cNvCxnSpPr>
          <p:nvPr/>
        </p:nvCxnSpPr>
        <p:spPr>
          <a:xfrm flipH="1">
            <a:off x="6851268" y="5581719"/>
            <a:ext cx="656104" cy="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97352" y="1460801"/>
            <a:ext cx="1733353" cy="382254"/>
          </a:xfrm>
          <a:prstGeom prst="rect">
            <a:avLst/>
          </a:prstGeom>
          <a:noFill/>
        </p:spPr>
        <p:txBody>
          <a:bodyPr wrap="square" rtlCol="0">
            <a:spAutoFit/>
          </a:bodyPr>
          <a:lstStyle/>
          <a:p>
            <a:pPr defTabSz="932418"/>
            <a:r>
              <a:rPr lang="en-US" sz="1836" dirty="0">
                <a:solidFill>
                  <a:prstClr val="white"/>
                </a:solidFill>
              </a:rPr>
              <a:t>Update</a:t>
            </a:r>
          </a:p>
        </p:txBody>
      </p:sp>
      <p:sp>
        <p:nvSpPr>
          <p:cNvPr id="53" name="Flowchart: Magnetic Disk 52"/>
          <p:cNvSpPr/>
          <p:nvPr/>
        </p:nvSpPr>
        <p:spPr>
          <a:xfrm>
            <a:off x="3030691" y="5290548"/>
            <a:ext cx="255982" cy="36962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pic>
        <p:nvPicPr>
          <p:cNvPr id="10" name="Picture 9"/>
          <p:cNvPicPr>
            <a:picLocks noChangeAspect="1"/>
          </p:cNvPicPr>
          <p:nvPr/>
        </p:nvPicPr>
        <p:blipFill>
          <a:blip r:embed="rId4"/>
          <a:stretch>
            <a:fillRect/>
          </a:stretch>
        </p:blipFill>
        <p:spPr>
          <a:xfrm>
            <a:off x="6646828" y="3407008"/>
            <a:ext cx="484607" cy="511040"/>
          </a:xfrm>
          <a:prstGeom prst="rect">
            <a:avLst/>
          </a:prstGeom>
        </p:spPr>
      </p:pic>
      <p:pic>
        <p:nvPicPr>
          <p:cNvPr id="21" name="Picture 20"/>
          <p:cNvPicPr>
            <a:picLocks noChangeAspect="1"/>
          </p:cNvPicPr>
          <p:nvPr/>
        </p:nvPicPr>
        <p:blipFill>
          <a:blip r:embed="rId5"/>
          <a:stretch>
            <a:fillRect/>
          </a:stretch>
        </p:blipFill>
        <p:spPr>
          <a:xfrm>
            <a:off x="6495551" y="5871952"/>
            <a:ext cx="486313" cy="456108"/>
          </a:xfrm>
          <a:prstGeom prst="rect">
            <a:avLst/>
          </a:prstGeom>
        </p:spPr>
      </p:pic>
      <p:pic>
        <p:nvPicPr>
          <p:cNvPr id="60" name="Picture 59"/>
          <p:cNvPicPr>
            <a:picLocks noChangeAspect="1"/>
          </p:cNvPicPr>
          <p:nvPr/>
        </p:nvPicPr>
        <p:blipFill>
          <a:blip r:embed="rId4"/>
          <a:stretch>
            <a:fillRect/>
          </a:stretch>
        </p:blipFill>
        <p:spPr>
          <a:xfrm>
            <a:off x="10658729" y="3455843"/>
            <a:ext cx="484607" cy="511040"/>
          </a:xfrm>
          <a:prstGeom prst="rect">
            <a:avLst/>
          </a:prstGeom>
        </p:spPr>
      </p:pic>
    </p:spTree>
    <p:extLst>
      <p:ext uri="{BB962C8B-B14F-4D97-AF65-F5344CB8AC3E}">
        <p14:creationId xmlns:p14="http://schemas.microsoft.com/office/powerpoint/2010/main" val="315999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xit" presetSubtype="0" fill="hold" grpId="2"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grpId="3" nodeType="withEffect">
                                  <p:stCondLst>
                                    <p:cond delay="0"/>
                                  </p:stCondLst>
                                  <p:childTnLst>
                                    <p:animEffect transition="out" filter="fad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par>
                                <p:cTn id="88" presetID="27" presetClass="emph" presetSubtype="0" fill="remove" grpId="2" nodeType="withEffect">
                                  <p:stCondLst>
                                    <p:cond delay="0"/>
                                  </p:stCondLst>
                                  <p:childTnLst>
                                    <p:animClr clrSpc="rgb" dir="cw">
                                      <p:cBhvr override="childStyle">
                                        <p:cTn id="89" dur="250" autoRev="1" fill="remove"/>
                                        <p:tgtEl>
                                          <p:spTgt spid="55"/>
                                        </p:tgtEl>
                                        <p:attrNameLst>
                                          <p:attrName>style.color</p:attrName>
                                        </p:attrNameLst>
                                      </p:cBhvr>
                                      <p:to>
                                        <a:schemeClr val="bg1"/>
                                      </p:to>
                                    </p:animClr>
                                    <p:animClr clrSpc="rgb" dir="cw">
                                      <p:cBhvr>
                                        <p:cTn id="90" dur="250" autoRev="1" fill="remove"/>
                                        <p:tgtEl>
                                          <p:spTgt spid="55"/>
                                        </p:tgtEl>
                                        <p:attrNameLst>
                                          <p:attrName>fillcolor</p:attrName>
                                        </p:attrNameLst>
                                      </p:cBhvr>
                                      <p:to>
                                        <a:schemeClr val="bg1"/>
                                      </p:to>
                                    </p:animClr>
                                    <p:set>
                                      <p:cBhvr>
                                        <p:cTn id="91" dur="250" autoRev="1" fill="remove"/>
                                        <p:tgtEl>
                                          <p:spTgt spid="55"/>
                                        </p:tgtEl>
                                        <p:attrNameLst>
                                          <p:attrName>fill.type</p:attrName>
                                        </p:attrNameLst>
                                      </p:cBhvr>
                                      <p:to>
                                        <p:strVal val="solid"/>
                                      </p:to>
                                    </p:set>
                                    <p:set>
                                      <p:cBhvr>
                                        <p:cTn id="92" dur="250" autoRev="1" fill="remove"/>
                                        <p:tgtEl>
                                          <p:spTgt spid="55"/>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27" presetClass="emph" presetSubtype="0" fill="remove" grpId="1" nodeType="clickEffect">
                                  <p:stCondLst>
                                    <p:cond delay="0"/>
                                  </p:stCondLst>
                                  <p:childTnLst>
                                    <p:animClr clrSpc="rgb" dir="cw">
                                      <p:cBhvr override="childStyle">
                                        <p:cTn id="96" dur="250" autoRev="1" fill="remove"/>
                                        <p:tgtEl>
                                          <p:spTgt spid="46"/>
                                        </p:tgtEl>
                                        <p:attrNameLst>
                                          <p:attrName>style.color</p:attrName>
                                        </p:attrNameLst>
                                      </p:cBhvr>
                                      <p:to>
                                        <a:schemeClr val="bg1"/>
                                      </p:to>
                                    </p:animClr>
                                    <p:animClr clrSpc="rgb" dir="cw">
                                      <p:cBhvr>
                                        <p:cTn id="97" dur="250" autoRev="1" fill="remove"/>
                                        <p:tgtEl>
                                          <p:spTgt spid="46"/>
                                        </p:tgtEl>
                                        <p:attrNameLst>
                                          <p:attrName>fillcolor</p:attrName>
                                        </p:attrNameLst>
                                      </p:cBhvr>
                                      <p:to>
                                        <a:schemeClr val="bg1"/>
                                      </p:to>
                                    </p:animClr>
                                    <p:set>
                                      <p:cBhvr>
                                        <p:cTn id="98" dur="250" autoRev="1" fill="remove"/>
                                        <p:tgtEl>
                                          <p:spTgt spid="46"/>
                                        </p:tgtEl>
                                        <p:attrNameLst>
                                          <p:attrName>fill.type</p:attrName>
                                        </p:attrNameLst>
                                      </p:cBhvr>
                                      <p:to>
                                        <p:strVal val="solid"/>
                                      </p:to>
                                    </p:set>
                                    <p:set>
                                      <p:cBhvr>
                                        <p:cTn id="99" dur="250" autoRev="1" fill="remove"/>
                                        <p:tgtEl>
                                          <p:spTgt spid="46"/>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par>
                                <p:cTn id="106" presetID="27" presetClass="emph" presetSubtype="0" fill="remove" grpId="1" nodeType="withEffect">
                                  <p:stCondLst>
                                    <p:cond delay="0"/>
                                  </p:stCondLst>
                                  <p:childTnLst>
                                    <p:animClr clrSpc="rgb" dir="cw">
                                      <p:cBhvr override="childStyle">
                                        <p:cTn id="107" dur="250" autoRev="1" fill="remove"/>
                                        <p:tgtEl>
                                          <p:spTgt spid="49"/>
                                        </p:tgtEl>
                                        <p:attrNameLst>
                                          <p:attrName>style.color</p:attrName>
                                        </p:attrNameLst>
                                      </p:cBhvr>
                                      <p:to>
                                        <a:schemeClr val="bg1"/>
                                      </p:to>
                                    </p:animClr>
                                    <p:animClr clrSpc="rgb" dir="cw">
                                      <p:cBhvr>
                                        <p:cTn id="108" dur="250" autoRev="1" fill="remove"/>
                                        <p:tgtEl>
                                          <p:spTgt spid="49"/>
                                        </p:tgtEl>
                                        <p:attrNameLst>
                                          <p:attrName>fillcolor</p:attrName>
                                        </p:attrNameLst>
                                      </p:cBhvr>
                                      <p:to>
                                        <a:schemeClr val="bg1"/>
                                      </p:to>
                                    </p:animClr>
                                    <p:set>
                                      <p:cBhvr>
                                        <p:cTn id="109" dur="250" autoRev="1" fill="remove"/>
                                        <p:tgtEl>
                                          <p:spTgt spid="49"/>
                                        </p:tgtEl>
                                        <p:attrNameLst>
                                          <p:attrName>fill.type</p:attrName>
                                        </p:attrNameLst>
                                      </p:cBhvr>
                                      <p:to>
                                        <p:strVal val="solid"/>
                                      </p:to>
                                    </p:set>
                                    <p:set>
                                      <p:cBhvr>
                                        <p:cTn id="110" dur="250" autoRev="1" fill="remove"/>
                                        <p:tgtEl>
                                          <p:spTgt spid="49"/>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39"/>
                                        </p:tgtEl>
                                      </p:cBhvr>
                                    </p:animEffect>
                                    <p:set>
                                      <p:cBhvr>
                                        <p:cTn id="115" dur="1" fill="hold">
                                          <p:stCondLst>
                                            <p:cond delay="499"/>
                                          </p:stCondLst>
                                        </p:cTn>
                                        <p:tgtEl>
                                          <p:spTgt spid="39"/>
                                        </p:tgtEl>
                                        <p:attrNameLst>
                                          <p:attrName>style.visibility</p:attrName>
                                        </p:attrNameLst>
                                      </p:cBhvr>
                                      <p:to>
                                        <p:strVal val="hidden"/>
                                      </p:to>
                                    </p:set>
                                  </p:childTnLst>
                                </p:cTn>
                              </p:par>
                              <p:par>
                                <p:cTn id="116" presetID="24" presetClass="emph" presetSubtype="0" fill="hold" grpId="1" nodeType="withEffect">
                                  <p:stCondLst>
                                    <p:cond delay="0"/>
                                  </p:stCondLst>
                                  <p:childTnLst>
                                    <p:animClr clrSpc="hsl" dir="cw">
                                      <p:cBhvr override="childStyle">
                                        <p:cTn id="117" dur="500" fill="hold"/>
                                        <p:tgtEl>
                                          <p:spTgt spid="47"/>
                                        </p:tgtEl>
                                        <p:attrNameLst>
                                          <p:attrName>style.color</p:attrName>
                                        </p:attrNameLst>
                                      </p:cBhvr>
                                      <p:by>
                                        <p:hsl h="0" s="-12549" l="-25098"/>
                                      </p:by>
                                    </p:animClr>
                                    <p:animClr clrSpc="hsl" dir="cw">
                                      <p:cBhvr>
                                        <p:cTn id="118" dur="500" fill="hold"/>
                                        <p:tgtEl>
                                          <p:spTgt spid="47"/>
                                        </p:tgtEl>
                                        <p:attrNameLst>
                                          <p:attrName>fillcolor</p:attrName>
                                        </p:attrNameLst>
                                      </p:cBhvr>
                                      <p:by>
                                        <p:hsl h="0" s="-12549" l="-25098"/>
                                      </p:by>
                                    </p:animClr>
                                    <p:animClr clrSpc="hsl" dir="cw">
                                      <p:cBhvr>
                                        <p:cTn id="119" dur="500" fill="hold"/>
                                        <p:tgtEl>
                                          <p:spTgt spid="47"/>
                                        </p:tgtEl>
                                        <p:attrNameLst>
                                          <p:attrName>stroke.color</p:attrName>
                                        </p:attrNameLst>
                                      </p:cBhvr>
                                      <p:by>
                                        <p:hsl h="0" s="-12549" l="-25098"/>
                                      </p:by>
                                    </p:animClr>
                                    <p:set>
                                      <p:cBhvr>
                                        <p:cTn id="120" dur="500" fill="hold"/>
                                        <p:tgtEl>
                                          <p:spTgt spid="47"/>
                                        </p:tgtEl>
                                        <p:attrNameLst>
                                          <p:attrName>fill.type</p:attrName>
                                        </p:attrNameLst>
                                      </p:cBhvr>
                                      <p:to>
                                        <p:strVal val="solid"/>
                                      </p:to>
                                    </p:set>
                                  </p:childTnLst>
                                </p:cTn>
                              </p:par>
                              <p:par>
                                <p:cTn id="121" presetID="24" presetClass="emph" presetSubtype="0" fill="hold" grpId="1" nodeType="withEffect">
                                  <p:stCondLst>
                                    <p:cond delay="0"/>
                                  </p:stCondLst>
                                  <p:childTnLst>
                                    <p:animClr clrSpc="hsl" dir="cw">
                                      <p:cBhvr override="childStyle">
                                        <p:cTn id="122" dur="500" fill="hold"/>
                                        <p:tgtEl>
                                          <p:spTgt spid="61"/>
                                        </p:tgtEl>
                                        <p:attrNameLst>
                                          <p:attrName>style.color</p:attrName>
                                        </p:attrNameLst>
                                      </p:cBhvr>
                                      <p:by>
                                        <p:hsl h="0" s="-12549" l="-25098"/>
                                      </p:by>
                                    </p:animClr>
                                    <p:animClr clrSpc="hsl" dir="cw">
                                      <p:cBhvr>
                                        <p:cTn id="123" dur="500" fill="hold"/>
                                        <p:tgtEl>
                                          <p:spTgt spid="61"/>
                                        </p:tgtEl>
                                        <p:attrNameLst>
                                          <p:attrName>fillcolor</p:attrName>
                                        </p:attrNameLst>
                                      </p:cBhvr>
                                      <p:by>
                                        <p:hsl h="0" s="-12549" l="-25098"/>
                                      </p:by>
                                    </p:animClr>
                                    <p:animClr clrSpc="hsl" dir="cw">
                                      <p:cBhvr>
                                        <p:cTn id="124" dur="500" fill="hold"/>
                                        <p:tgtEl>
                                          <p:spTgt spid="61"/>
                                        </p:tgtEl>
                                        <p:attrNameLst>
                                          <p:attrName>stroke.color</p:attrName>
                                        </p:attrNameLst>
                                      </p:cBhvr>
                                      <p:by>
                                        <p:hsl h="0" s="-12549" l="-25098"/>
                                      </p:by>
                                    </p:animClr>
                                    <p:set>
                                      <p:cBhvr>
                                        <p:cTn id="125" dur="500" fill="hold"/>
                                        <p:tgtEl>
                                          <p:spTgt spid="61"/>
                                        </p:tgtEl>
                                        <p:attrNameLst>
                                          <p:attrName>fill.type</p:attrName>
                                        </p:attrNameLst>
                                      </p:cBhvr>
                                      <p:to>
                                        <p:strVal val="solid"/>
                                      </p:to>
                                    </p:set>
                                  </p:childTnLst>
                                </p:cTn>
                              </p:par>
                              <p:par>
                                <p:cTn id="126" presetID="10" presetClass="exit" presetSubtype="0" fill="hold" grpId="1" nodeType="with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4"/>
                                        </p:tgtEl>
                                      </p:cBhvr>
                                    </p:animEffect>
                                    <p:set>
                                      <p:cBhvr>
                                        <p:cTn id="131" dur="1" fill="hold">
                                          <p:stCondLst>
                                            <p:cond delay="499"/>
                                          </p:stCondLst>
                                        </p:cTn>
                                        <p:tgtEl>
                                          <p:spTgt spid="14"/>
                                        </p:tgtEl>
                                        <p:attrNameLst>
                                          <p:attrName>style.visibility</p:attrName>
                                        </p:attrNameLst>
                                      </p:cBhvr>
                                      <p:to>
                                        <p:strVal val="hidden"/>
                                      </p:to>
                                    </p:set>
                                  </p:childTnLst>
                                </p:cTn>
                              </p:par>
                              <p:par>
                                <p:cTn id="132" presetID="24" presetClass="emph" presetSubtype="0" fill="hold" grpId="1" nodeType="withEffect">
                                  <p:stCondLst>
                                    <p:cond delay="0"/>
                                  </p:stCondLst>
                                  <p:childTnLst>
                                    <p:animClr clrSpc="hsl" dir="cw">
                                      <p:cBhvr override="childStyle">
                                        <p:cTn id="133" dur="500" fill="hold"/>
                                        <p:tgtEl>
                                          <p:spTgt spid="55"/>
                                        </p:tgtEl>
                                        <p:attrNameLst>
                                          <p:attrName>style.color</p:attrName>
                                        </p:attrNameLst>
                                      </p:cBhvr>
                                      <p:by>
                                        <p:hsl h="0" s="-12549" l="-25098"/>
                                      </p:by>
                                    </p:animClr>
                                    <p:animClr clrSpc="hsl" dir="cw">
                                      <p:cBhvr>
                                        <p:cTn id="134" dur="500" fill="hold"/>
                                        <p:tgtEl>
                                          <p:spTgt spid="55"/>
                                        </p:tgtEl>
                                        <p:attrNameLst>
                                          <p:attrName>fillcolor</p:attrName>
                                        </p:attrNameLst>
                                      </p:cBhvr>
                                      <p:by>
                                        <p:hsl h="0" s="-12549" l="-25098"/>
                                      </p:by>
                                    </p:animClr>
                                    <p:animClr clrSpc="hsl" dir="cw">
                                      <p:cBhvr>
                                        <p:cTn id="135" dur="500" fill="hold"/>
                                        <p:tgtEl>
                                          <p:spTgt spid="55"/>
                                        </p:tgtEl>
                                        <p:attrNameLst>
                                          <p:attrName>stroke.color</p:attrName>
                                        </p:attrNameLst>
                                      </p:cBhvr>
                                      <p:by>
                                        <p:hsl h="0" s="-12549" l="-25098"/>
                                      </p:by>
                                    </p:animClr>
                                    <p:set>
                                      <p:cBhvr>
                                        <p:cTn id="136" dur="500" fill="hold"/>
                                        <p:tgtEl>
                                          <p:spTgt spid="55"/>
                                        </p:tgtEl>
                                        <p:attrNameLst>
                                          <p:attrName>fill.type</p:attrName>
                                        </p:attrNameLst>
                                      </p:cBhvr>
                                      <p:to>
                                        <p:strVal val="solid"/>
                                      </p:to>
                                    </p:set>
                                  </p:childTnLst>
                                </p:cTn>
                              </p:par>
                              <p:par>
                                <p:cTn id="137" presetID="10" presetClass="exit" presetSubtype="0" fill="hold" grpId="2" nodeType="withEffect">
                                  <p:stCondLst>
                                    <p:cond delay="0"/>
                                  </p:stCondLst>
                                  <p:childTnLst>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22"/>
                                        </p:tgtEl>
                                      </p:cBhvr>
                                    </p:animEffect>
                                    <p:set>
                                      <p:cBhvr>
                                        <p:cTn id="142" dur="1" fill="hold">
                                          <p:stCondLst>
                                            <p:cond delay="499"/>
                                          </p:stCondLst>
                                        </p:cTn>
                                        <p:tgtEl>
                                          <p:spTgt spid="22"/>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6"/>
                                        </p:tgtEl>
                                      </p:cBhvr>
                                    </p:animEffect>
                                    <p:set>
                                      <p:cBhvr>
                                        <p:cTn id="145" dur="1" fill="hold">
                                          <p:stCondLst>
                                            <p:cond delay="499"/>
                                          </p:stCondLst>
                                        </p:cTn>
                                        <p:tgtEl>
                                          <p:spTgt spid="1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35"/>
                                        </p:tgtEl>
                                      </p:cBhvr>
                                    </p:animEffect>
                                    <p:set>
                                      <p:cBhvr>
                                        <p:cTn id="148" dur="1" fill="hold">
                                          <p:stCondLst>
                                            <p:cond delay="499"/>
                                          </p:stCondLst>
                                        </p:cTn>
                                        <p:tgtEl>
                                          <p:spTgt spid="35"/>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6"/>
                                        </p:tgtEl>
                                      </p:cBhvr>
                                    </p:animEffect>
                                    <p:set>
                                      <p:cBhvr>
                                        <p:cTn id="151" dur="1" fill="hold">
                                          <p:stCondLst>
                                            <p:cond delay="499"/>
                                          </p:stCondLst>
                                        </p:cTn>
                                        <p:tgtEl>
                                          <p:spTgt spid="6"/>
                                        </p:tgtEl>
                                        <p:attrNameLst>
                                          <p:attrName>style.visibility</p:attrName>
                                        </p:attrNameLst>
                                      </p:cBhvr>
                                      <p:to>
                                        <p:strVal val="hidden"/>
                                      </p:to>
                                    </p:set>
                                  </p:childTnLst>
                                </p:cTn>
                              </p:par>
                              <p:par>
                                <p:cTn id="152" presetID="24" presetClass="emph" presetSubtype="0" fill="hold" nodeType="withEffect">
                                  <p:stCondLst>
                                    <p:cond delay="0"/>
                                  </p:stCondLst>
                                  <p:childTnLst>
                                    <p:animClr clrSpc="hsl" dir="cw">
                                      <p:cBhvr override="childStyle">
                                        <p:cTn id="153" dur="500" fill="hold"/>
                                        <p:tgtEl>
                                          <p:spTgt spid="11"/>
                                        </p:tgtEl>
                                        <p:attrNameLst>
                                          <p:attrName>style.color</p:attrName>
                                        </p:attrNameLst>
                                      </p:cBhvr>
                                      <p:by>
                                        <p:hsl h="0" s="-12549" l="-25098"/>
                                      </p:by>
                                    </p:animClr>
                                    <p:animClr clrSpc="hsl" dir="cw">
                                      <p:cBhvr>
                                        <p:cTn id="154" dur="500" fill="hold"/>
                                        <p:tgtEl>
                                          <p:spTgt spid="11"/>
                                        </p:tgtEl>
                                        <p:attrNameLst>
                                          <p:attrName>fillcolor</p:attrName>
                                        </p:attrNameLst>
                                      </p:cBhvr>
                                      <p:by>
                                        <p:hsl h="0" s="-12549" l="-25098"/>
                                      </p:by>
                                    </p:animClr>
                                    <p:animClr clrSpc="hsl" dir="cw">
                                      <p:cBhvr>
                                        <p:cTn id="155" dur="500" fill="hold"/>
                                        <p:tgtEl>
                                          <p:spTgt spid="11"/>
                                        </p:tgtEl>
                                        <p:attrNameLst>
                                          <p:attrName>stroke.color</p:attrName>
                                        </p:attrNameLst>
                                      </p:cBhvr>
                                      <p:by>
                                        <p:hsl h="0" s="-12549" l="-25098"/>
                                      </p:by>
                                    </p:animClr>
                                    <p:set>
                                      <p:cBhvr>
                                        <p:cTn id="156" dur="500" fill="hold"/>
                                        <p:tgtEl>
                                          <p:spTgt spid="11"/>
                                        </p:tgtEl>
                                        <p:attrNameLst>
                                          <p:attrName>fill.type</p:attrName>
                                        </p:attrNameLst>
                                      </p:cBhvr>
                                      <p:to>
                                        <p:strVal val="solid"/>
                                      </p:to>
                                    </p:set>
                                  </p:childTnLst>
                                </p:cTn>
                              </p:par>
                              <p:par>
                                <p:cTn id="157" presetID="24" presetClass="emph" presetSubtype="0" fill="hold" nodeType="withEffect">
                                  <p:stCondLst>
                                    <p:cond delay="0"/>
                                  </p:stCondLst>
                                  <p:childTnLst>
                                    <p:animClr clrSpc="hsl" dir="cw">
                                      <p:cBhvr override="childStyle">
                                        <p:cTn id="158" dur="500" fill="hold"/>
                                        <p:tgtEl>
                                          <p:spTgt spid="15"/>
                                        </p:tgtEl>
                                        <p:attrNameLst>
                                          <p:attrName>style.color</p:attrName>
                                        </p:attrNameLst>
                                      </p:cBhvr>
                                      <p:by>
                                        <p:hsl h="0" s="-12549" l="-25098"/>
                                      </p:by>
                                    </p:animClr>
                                    <p:animClr clrSpc="hsl" dir="cw">
                                      <p:cBhvr>
                                        <p:cTn id="159" dur="500" fill="hold"/>
                                        <p:tgtEl>
                                          <p:spTgt spid="15"/>
                                        </p:tgtEl>
                                        <p:attrNameLst>
                                          <p:attrName>fillcolor</p:attrName>
                                        </p:attrNameLst>
                                      </p:cBhvr>
                                      <p:by>
                                        <p:hsl h="0" s="-12549" l="-25098"/>
                                      </p:by>
                                    </p:animClr>
                                    <p:animClr clrSpc="hsl" dir="cw">
                                      <p:cBhvr>
                                        <p:cTn id="160" dur="500" fill="hold"/>
                                        <p:tgtEl>
                                          <p:spTgt spid="15"/>
                                        </p:tgtEl>
                                        <p:attrNameLst>
                                          <p:attrName>stroke.color</p:attrName>
                                        </p:attrNameLst>
                                      </p:cBhvr>
                                      <p:by>
                                        <p:hsl h="0" s="-12549" l="-25098"/>
                                      </p:by>
                                    </p:animClr>
                                    <p:set>
                                      <p:cBhvr>
                                        <p:cTn id="161" dur="500" fill="hold"/>
                                        <p:tgtEl>
                                          <p:spTgt spid="15"/>
                                        </p:tgtEl>
                                        <p:attrNameLst>
                                          <p:attrName>fill.type</p:attrName>
                                        </p:attrNameLst>
                                      </p:cBhvr>
                                      <p:to>
                                        <p:strVal val="solid"/>
                                      </p:to>
                                    </p:set>
                                  </p:childTnLst>
                                </p:cTn>
                              </p:par>
                              <p:par>
                                <p:cTn id="162" presetID="24" presetClass="emph" presetSubtype="0" fill="hold" nodeType="withEffect">
                                  <p:stCondLst>
                                    <p:cond delay="0"/>
                                  </p:stCondLst>
                                  <p:childTnLst>
                                    <p:animClr clrSpc="hsl" dir="cw">
                                      <p:cBhvr override="childStyle">
                                        <p:cTn id="163" dur="500" fill="hold"/>
                                        <p:tgtEl>
                                          <p:spTgt spid="62"/>
                                        </p:tgtEl>
                                        <p:attrNameLst>
                                          <p:attrName>style.color</p:attrName>
                                        </p:attrNameLst>
                                      </p:cBhvr>
                                      <p:by>
                                        <p:hsl h="0" s="-12549" l="-25098"/>
                                      </p:by>
                                    </p:animClr>
                                    <p:animClr clrSpc="hsl" dir="cw">
                                      <p:cBhvr>
                                        <p:cTn id="164" dur="500" fill="hold"/>
                                        <p:tgtEl>
                                          <p:spTgt spid="62"/>
                                        </p:tgtEl>
                                        <p:attrNameLst>
                                          <p:attrName>fillcolor</p:attrName>
                                        </p:attrNameLst>
                                      </p:cBhvr>
                                      <p:by>
                                        <p:hsl h="0" s="-12549" l="-25098"/>
                                      </p:by>
                                    </p:animClr>
                                    <p:animClr clrSpc="hsl" dir="cw">
                                      <p:cBhvr>
                                        <p:cTn id="165" dur="500" fill="hold"/>
                                        <p:tgtEl>
                                          <p:spTgt spid="62"/>
                                        </p:tgtEl>
                                        <p:attrNameLst>
                                          <p:attrName>stroke.color</p:attrName>
                                        </p:attrNameLst>
                                      </p:cBhvr>
                                      <p:by>
                                        <p:hsl h="0" s="-12549" l="-25098"/>
                                      </p:by>
                                    </p:animClr>
                                    <p:set>
                                      <p:cBhvr>
                                        <p:cTn id="166" dur="500" fill="hold"/>
                                        <p:tgtEl>
                                          <p:spTgt spid="62"/>
                                        </p:tgtEl>
                                        <p:attrNameLst>
                                          <p:attrName>fill.type</p:attrName>
                                        </p:attrNameLst>
                                      </p:cBhvr>
                                      <p:to>
                                        <p:strVal val="solid"/>
                                      </p:to>
                                    </p:set>
                                  </p:childTnLst>
                                </p:cTn>
                              </p:par>
                              <p:par>
                                <p:cTn id="167" presetID="24" presetClass="emph" presetSubtype="0" fill="hold" nodeType="withEffect">
                                  <p:stCondLst>
                                    <p:cond delay="0"/>
                                  </p:stCondLst>
                                  <p:childTnLst>
                                    <p:animClr clrSpc="hsl" dir="cw">
                                      <p:cBhvr override="childStyle">
                                        <p:cTn id="168" dur="500" fill="hold"/>
                                        <p:tgtEl>
                                          <p:spTgt spid="32"/>
                                        </p:tgtEl>
                                        <p:attrNameLst>
                                          <p:attrName>style.color</p:attrName>
                                        </p:attrNameLst>
                                      </p:cBhvr>
                                      <p:by>
                                        <p:hsl h="0" s="-12549" l="-25098"/>
                                      </p:by>
                                    </p:animClr>
                                    <p:animClr clrSpc="hsl" dir="cw">
                                      <p:cBhvr>
                                        <p:cTn id="169" dur="500" fill="hold"/>
                                        <p:tgtEl>
                                          <p:spTgt spid="32"/>
                                        </p:tgtEl>
                                        <p:attrNameLst>
                                          <p:attrName>fillcolor</p:attrName>
                                        </p:attrNameLst>
                                      </p:cBhvr>
                                      <p:by>
                                        <p:hsl h="0" s="-12549" l="-25098"/>
                                      </p:by>
                                    </p:animClr>
                                    <p:animClr clrSpc="hsl" dir="cw">
                                      <p:cBhvr>
                                        <p:cTn id="170" dur="500" fill="hold"/>
                                        <p:tgtEl>
                                          <p:spTgt spid="32"/>
                                        </p:tgtEl>
                                        <p:attrNameLst>
                                          <p:attrName>stroke.color</p:attrName>
                                        </p:attrNameLst>
                                      </p:cBhvr>
                                      <p:by>
                                        <p:hsl h="0" s="-12549" l="-25098"/>
                                      </p:by>
                                    </p:animClr>
                                    <p:set>
                                      <p:cBhvr>
                                        <p:cTn id="171" dur="500" fill="hold"/>
                                        <p:tgtEl>
                                          <p:spTgt spid="32"/>
                                        </p:tgtEl>
                                        <p:attrNameLst>
                                          <p:attrName>fill.type</p:attrName>
                                        </p:attrNameLst>
                                      </p:cBhvr>
                                      <p:to>
                                        <p:strVal val="solid"/>
                                      </p:to>
                                    </p:set>
                                  </p:childTnLst>
                                </p:cTn>
                              </p:par>
                              <p:par>
                                <p:cTn id="172" presetID="10" presetClass="entr" presetSubtype="0" fill="hold" grpId="0" nodeType="withEffect">
                                  <p:stCondLst>
                                    <p:cond delay="0"/>
                                  </p:stCondLst>
                                  <p:childTnLst>
                                    <p:set>
                                      <p:cBhvr>
                                        <p:cTn id="173" dur="1" fill="hold">
                                          <p:stCondLst>
                                            <p:cond delay="0"/>
                                          </p:stCondLst>
                                        </p:cTn>
                                        <p:tgtEl>
                                          <p:spTgt spid="23"/>
                                        </p:tgtEl>
                                        <p:attrNameLst>
                                          <p:attrName>style.visibility</p:attrName>
                                        </p:attrNameLst>
                                      </p:cBhvr>
                                      <p:to>
                                        <p:strVal val="visible"/>
                                      </p:to>
                                    </p:set>
                                    <p:animEffect transition="in" filter="fade">
                                      <p:cBhvr>
                                        <p:cTn id="174" dur="500"/>
                                        <p:tgtEl>
                                          <p:spTgt spid="23"/>
                                        </p:tgtEl>
                                      </p:cBhvr>
                                    </p:animEffect>
                                  </p:childTnLst>
                                </p:cTn>
                              </p:par>
                              <p:par>
                                <p:cTn id="175" presetID="1" presetClass="entr" presetSubtype="0"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childTnLst>
                                </p:cTn>
                              </p:par>
                              <p:par>
                                <p:cTn id="177" presetID="10" presetClass="entr" presetSubtype="0" fill="hold" nodeType="with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500"/>
                                        <p:tgtEl>
                                          <p:spTgt spid="34"/>
                                        </p:tgtEl>
                                      </p:cBhvr>
                                    </p:animEffect>
                                  </p:childTnLst>
                                </p:cTn>
                              </p:par>
                              <p:par>
                                <p:cTn id="180" presetID="10" presetClass="exit" presetSubtype="0" fill="hold" grpId="1" nodeType="withEffect">
                                  <p:stCondLst>
                                    <p:cond delay="0"/>
                                  </p:stCondLst>
                                  <p:childTnLst>
                                    <p:animEffect transition="out" filter="fade">
                                      <p:cBhvr>
                                        <p:cTn id="181" dur="500"/>
                                        <p:tgtEl>
                                          <p:spTgt spid="13"/>
                                        </p:tgtEl>
                                      </p:cBhvr>
                                    </p:animEffect>
                                    <p:set>
                                      <p:cBhvr>
                                        <p:cTn id="182" dur="1" fill="hold">
                                          <p:stCondLst>
                                            <p:cond delay="499"/>
                                          </p:stCondLst>
                                        </p:cTn>
                                        <p:tgtEl>
                                          <p:spTgt spid="13"/>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
                                        </p:tgtEl>
                                        <p:attrNameLst>
                                          <p:attrName>style.visibility</p:attrName>
                                        </p:attrNameLst>
                                      </p:cBhvr>
                                      <p:to>
                                        <p:strVal val="visible"/>
                                      </p:to>
                                    </p:set>
                                  </p:childTnLst>
                                </p:cTn>
                              </p:par>
                              <p:par>
                                <p:cTn id="189" presetID="27" presetClass="emph" presetSubtype="0" fill="remove" grpId="1" nodeType="withEffect">
                                  <p:stCondLst>
                                    <p:cond delay="0"/>
                                  </p:stCondLst>
                                  <p:childTnLst>
                                    <p:animClr clrSpc="rgb" dir="cw">
                                      <p:cBhvr override="childStyle">
                                        <p:cTn id="190" dur="250" autoRev="1" fill="remove"/>
                                        <p:tgtEl>
                                          <p:spTgt spid="57"/>
                                        </p:tgtEl>
                                        <p:attrNameLst>
                                          <p:attrName>style.color</p:attrName>
                                        </p:attrNameLst>
                                      </p:cBhvr>
                                      <p:to>
                                        <a:schemeClr val="bg1"/>
                                      </p:to>
                                    </p:animClr>
                                    <p:animClr clrSpc="rgb" dir="cw">
                                      <p:cBhvr>
                                        <p:cTn id="191" dur="250" autoRev="1" fill="remove"/>
                                        <p:tgtEl>
                                          <p:spTgt spid="57"/>
                                        </p:tgtEl>
                                        <p:attrNameLst>
                                          <p:attrName>fillcolor</p:attrName>
                                        </p:attrNameLst>
                                      </p:cBhvr>
                                      <p:to>
                                        <a:schemeClr val="bg1"/>
                                      </p:to>
                                    </p:animClr>
                                    <p:set>
                                      <p:cBhvr>
                                        <p:cTn id="192" dur="250" autoRev="1" fill="remove"/>
                                        <p:tgtEl>
                                          <p:spTgt spid="57"/>
                                        </p:tgtEl>
                                        <p:attrNameLst>
                                          <p:attrName>fill.type</p:attrName>
                                        </p:attrNameLst>
                                      </p:cBhvr>
                                      <p:to>
                                        <p:strVal val="solid"/>
                                      </p:to>
                                    </p:set>
                                    <p:set>
                                      <p:cBhvr>
                                        <p:cTn id="193" dur="250" autoRev="1" fill="remove"/>
                                        <p:tgtEl>
                                          <p:spTgt spid="57"/>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27" presetClass="emph" presetSubtype="0" fill="remove" grpId="1" nodeType="clickEffect">
                                  <p:stCondLst>
                                    <p:cond delay="0"/>
                                  </p:stCondLst>
                                  <p:childTnLst>
                                    <p:animClr clrSpc="rgb" dir="cw">
                                      <p:cBhvr override="childStyle">
                                        <p:cTn id="197" dur="250" autoRev="1" fill="remove"/>
                                        <p:tgtEl>
                                          <p:spTgt spid="58"/>
                                        </p:tgtEl>
                                        <p:attrNameLst>
                                          <p:attrName>style.color</p:attrName>
                                        </p:attrNameLst>
                                      </p:cBhvr>
                                      <p:to>
                                        <a:schemeClr val="bg1"/>
                                      </p:to>
                                    </p:animClr>
                                    <p:animClr clrSpc="rgb" dir="cw">
                                      <p:cBhvr>
                                        <p:cTn id="198" dur="250" autoRev="1" fill="remove"/>
                                        <p:tgtEl>
                                          <p:spTgt spid="58"/>
                                        </p:tgtEl>
                                        <p:attrNameLst>
                                          <p:attrName>fillcolor</p:attrName>
                                        </p:attrNameLst>
                                      </p:cBhvr>
                                      <p:to>
                                        <a:schemeClr val="bg1"/>
                                      </p:to>
                                    </p:animClr>
                                    <p:set>
                                      <p:cBhvr>
                                        <p:cTn id="199" dur="250" autoRev="1" fill="remove"/>
                                        <p:tgtEl>
                                          <p:spTgt spid="58"/>
                                        </p:tgtEl>
                                        <p:attrNameLst>
                                          <p:attrName>fill.type</p:attrName>
                                        </p:attrNameLst>
                                      </p:cBhvr>
                                      <p:to>
                                        <p:strVal val="solid"/>
                                      </p:to>
                                    </p:set>
                                    <p:set>
                                      <p:cBhvr>
                                        <p:cTn id="200" dur="250" autoRev="1" fill="remove"/>
                                        <p:tgtEl>
                                          <p:spTgt spid="58"/>
                                        </p:tgtEl>
                                        <p:attrNameLst>
                                          <p:attrName>fill.on</p:attrName>
                                        </p:attrNameLst>
                                      </p:cBhvr>
                                      <p:to>
                                        <p:strVal val="true"/>
                                      </p:to>
                                    </p:set>
                                  </p:childTnLst>
                                </p:cTn>
                              </p:par>
                              <p:par>
                                <p:cTn id="201" presetID="1" presetClass="entr" presetSubtype="0" fill="hold" grpId="0" nodeType="withEffect">
                                  <p:stCondLst>
                                    <p:cond delay="0"/>
                                  </p:stCondLst>
                                  <p:childTnLst>
                                    <p:set>
                                      <p:cBhvr>
                                        <p:cTn id="202" dur="1" fill="hold">
                                          <p:stCondLst>
                                            <p:cond delay="0"/>
                                          </p:stCondLst>
                                        </p:cTn>
                                        <p:tgtEl>
                                          <p:spTgt spid="2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0"/>
                                        </p:tgtEl>
                                        <p:attrNameLst>
                                          <p:attrName>style.visibility</p:attrName>
                                        </p:attrNameLst>
                                      </p:cBhvr>
                                      <p:to>
                                        <p:strVal val="visible"/>
                                      </p:to>
                                    </p:set>
                                  </p:childTnLst>
                                </p:cTn>
                              </p:par>
                              <p:par>
                                <p:cTn id="207" presetID="27" presetClass="emph" presetSubtype="0" fill="remove" grpId="2" nodeType="withEffect">
                                  <p:stCondLst>
                                    <p:cond delay="0"/>
                                  </p:stCondLst>
                                  <p:childTnLst>
                                    <p:animClr clrSpc="rgb" dir="cw">
                                      <p:cBhvr override="childStyle">
                                        <p:cTn id="208" dur="250" autoRev="1" fill="remove"/>
                                        <p:tgtEl>
                                          <p:spTgt spid="46"/>
                                        </p:tgtEl>
                                        <p:attrNameLst>
                                          <p:attrName>style.color</p:attrName>
                                        </p:attrNameLst>
                                      </p:cBhvr>
                                      <p:to>
                                        <a:schemeClr val="bg1"/>
                                      </p:to>
                                    </p:animClr>
                                    <p:animClr clrSpc="rgb" dir="cw">
                                      <p:cBhvr>
                                        <p:cTn id="209" dur="250" autoRev="1" fill="remove"/>
                                        <p:tgtEl>
                                          <p:spTgt spid="46"/>
                                        </p:tgtEl>
                                        <p:attrNameLst>
                                          <p:attrName>fillcolor</p:attrName>
                                        </p:attrNameLst>
                                      </p:cBhvr>
                                      <p:to>
                                        <a:schemeClr val="bg1"/>
                                      </p:to>
                                    </p:animClr>
                                    <p:set>
                                      <p:cBhvr>
                                        <p:cTn id="210" dur="250" autoRev="1" fill="remove"/>
                                        <p:tgtEl>
                                          <p:spTgt spid="46"/>
                                        </p:tgtEl>
                                        <p:attrNameLst>
                                          <p:attrName>fill.type</p:attrName>
                                        </p:attrNameLst>
                                      </p:cBhvr>
                                      <p:to>
                                        <p:strVal val="solid"/>
                                      </p:to>
                                    </p:set>
                                    <p:set>
                                      <p:cBhvr>
                                        <p:cTn id="211" dur="250" autoRev="1" fill="remove"/>
                                        <p:tgtEl>
                                          <p:spTgt spid="46"/>
                                        </p:tgtEl>
                                        <p:attrNameLst>
                                          <p:attrName>fill.on</p:attrName>
                                        </p:attrNameLst>
                                      </p:cBhvr>
                                      <p:to>
                                        <p:strVal val="true"/>
                                      </p:to>
                                    </p:set>
                                  </p:childTnLst>
                                </p:cTn>
                              </p:par>
                              <p:par>
                                <p:cTn id="212" presetID="1" presetClass="exit" presetSubtype="0" fill="hold" grpId="1" nodeType="withEffect">
                                  <p:stCondLst>
                                    <p:cond delay="0"/>
                                  </p:stCondLst>
                                  <p:childTnLst>
                                    <p:set>
                                      <p:cBhvr>
                                        <p:cTn id="213" dur="1" fill="hold">
                                          <p:stCondLst>
                                            <p:cond delay="0"/>
                                          </p:stCondLst>
                                        </p:cTn>
                                        <p:tgtEl>
                                          <p:spTgt spid="22"/>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3"/>
                                        </p:tgtEl>
                                        <p:attrNameLst>
                                          <p:attrName>style.visibility</p:attrName>
                                        </p:attrNameLst>
                                      </p:cBhvr>
                                      <p:to>
                                        <p:strVal val="visible"/>
                                      </p:to>
                                    </p:set>
                                  </p:childTnLst>
                                </p:cTn>
                              </p:par>
                              <p:par>
                                <p:cTn id="218" presetID="27" presetClass="emph" presetSubtype="0" fill="remove" grpId="2" nodeType="withEffect">
                                  <p:stCondLst>
                                    <p:cond delay="0"/>
                                  </p:stCondLst>
                                  <p:childTnLst>
                                    <p:animClr clrSpc="rgb" dir="cw">
                                      <p:cBhvr override="childStyle">
                                        <p:cTn id="219" dur="250" autoRev="1" fill="remove"/>
                                        <p:tgtEl>
                                          <p:spTgt spid="49"/>
                                        </p:tgtEl>
                                        <p:attrNameLst>
                                          <p:attrName>style.color</p:attrName>
                                        </p:attrNameLst>
                                      </p:cBhvr>
                                      <p:to>
                                        <a:schemeClr val="bg1"/>
                                      </p:to>
                                    </p:animClr>
                                    <p:animClr clrSpc="rgb" dir="cw">
                                      <p:cBhvr>
                                        <p:cTn id="220" dur="250" autoRev="1" fill="remove"/>
                                        <p:tgtEl>
                                          <p:spTgt spid="49"/>
                                        </p:tgtEl>
                                        <p:attrNameLst>
                                          <p:attrName>fillcolor</p:attrName>
                                        </p:attrNameLst>
                                      </p:cBhvr>
                                      <p:to>
                                        <a:schemeClr val="bg1"/>
                                      </p:to>
                                    </p:animClr>
                                    <p:set>
                                      <p:cBhvr>
                                        <p:cTn id="221" dur="250" autoRev="1" fill="remove"/>
                                        <p:tgtEl>
                                          <p:spTgt spid="49"/>
                                        </p:tgtEl>
                                        <p:attrNameLst>
                                          <p:attrName>fill.type</p:attrName>
                                        </p:attrNameLst>
                                      </p:cBhvr>
                                      <p:to>
                                        <p:strVal val="solid"/>
                                      </p:to>
                                    </p:set>
                                    <p:set>
                                      <p:cBhvr>
                                        <p:cTn id="222" dur="250" autoRev="1" fill="remove"/>
                                        <p:tgtEl>
                                          <p:spTgt spid="49"/>
                                        </p:tgtEl>
                                        <p:attrNameLst>
                                          <p:attrName>fill.on</p:attrName>
                                        </p:attrNameLst>
                                      </p:cBhvr>
                                      <p:to>
                                        <p:strVal val="true"/>
                                      </p:to>
                                    </p:set>
                                  </p:childTnLst>
                                </p:cTn>
                              </p:par>
                              <p:par>
                                <p:cTn id="223" presetID="10" presetClass="entr" presetSubtype="0" fill="hold" nodeType="withEffect">
                                  <p:stCondLst>
                                    <p:cond delay="0"/>
                                  </p:stCondLst>
                                  <p:childTnLst>
                                    <p:set>
                                      <p:cBhvr>
                                        <p:cTn id="224" dur="1" fill="hold">
                                          <p:stCondLst>
                                            <p:cond delay="0"/>
                                          </p:stCondLst>
                                        </p:cTn>
                                        <p:tgtEl>
                                          <p:spTgt spid="60"/>
                                        </p:tgtEl>
                                        <p:attrNameLst>
                                          <p:attrName>style.visibility</p:attrName>
                                        </p:attrNameLst>
                                      </p:cBhvr>
                                      <p:to>
                                        <p:strVal val="visible"/>
                                      </p:to>
                                    </p:set>
                                    <p:animEffect transition="in" filter="fade">
                                      <p:cBhvr>
                                        <p:cTn id="2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 grpId="0" animBg="1"/>
      <p:bldP spid="6" grpId="0" animBg="1"/>
      <p:bldP spid="7" grpId="0" animBg="1"/>
      <p:bldP spid="13" grpId="0"/>
      <p:bldP spid="13" grpId="1"/>
      <p:bldP spid="14" grpId="0"/>
      <p:bldP spid="14" grpId="1"/>
      <p:bldP spid="14" grpId="2"/>
      <p:bldP spid="16" grpId="0"/>
      <p:bldP spid="16" grpId="1"/>
      <p:bldP spid="18" grpId="0"/>
      <p:bldP spid="18" grpId="1"/>
      <p:bldP spid="18" grpId="2"/>
      <p:bldP spid="18" grpId="3"/>
      <p:bldP spid="19" grpId="0"/>
      <p:bldP spid="19" grpId="1"/>
      <p:bldP spid="19" grpId="2"/>
      <p:bldP spid="22" grpId="0"/>
      <p:bldP spid="22" grpId="1"/>
      <p:bldP spid="22" grpId="2"/>
      <p:bldP spid="23" grpId="0" animBg="1"/>
      <p:bldP spid="29" grpId="0"/>
      <p:bldP spid="30" grpId="0"/>
      <p:bldP spid="39" grpId="0" animBg="1"/>
      <p:bldP spid="39" grpId="1" animBg="1"/>
      <p:bldP spid="46" grpId="0" animBg="1"/>
      <p:bldP spid="46" grpId="1" animBg="1"/>
      <p:bldP spid="46" grpId="2" animBg="1"/>
      <p:bldP spid="47" grpId="0" animBg="1"/>
      <p:bldP spid="47" grpId="1" animBg="1"/>
      <p:bldP spid="49" grpId="0" animBg="1"/>
      <p:bldP spid="49" grpId="1" animBg="1"/>
      <p:bldP spid="49" grpId="2" animBg="1"/>
      <p:bldP spid="55" grpId="0" animBg="1"/>
      <p:bldP spid="55" grpId="1" animBg="1"/>
      <p:bldP spid="55" grpId="2" animBg="1"/>
      <p:bldP spid="57" grpId="0" animBg="1"/>
      <p:bldP spid="57" grpId="1" animBg="1"/>
      <p:bldP spid="58" grpId="0" animBg="1"/>
      <p:bldP spid="58" grpId="1" animBg="1"/>
      <p:bldP spid="61" grpId="0" animBg="1"/>
      <p:bldP spid="61" grpId="1" animBg="1"/>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On-Premises Data Gateway</a:t>
            </a:r>
            <a:endParaRPr lang="en-AU" dirty="0"/>
          </a:p>
        </p:txBody>
      </p:sp>
      <p:sp>
        <p:nvSpPr>
          <p:cNvPr id="3" name="Text Placeholder 2"/>
          <p:cNvSpPr>
            <a:spLocks noGrp="1"/>
          </p:cNvSpPr>
          <p:nvPr>
            <p:ph type="body" sz="quarter" idx="10"/>
          </p:nvPr>
        </p:nvSpPr>
        <p:spPr>
          <a:xfrm>
            <a:off x="274638" y="1212851"/>
            <a:ext cx="5799583" cy="4810578"/>
          </a:xfrm>
        </p:spPr>
        <p:txBody>
          <a:bodyPr/>
          <a:lstStyle/>
          <a:p>
            <a:r>
              <a:rPr lang="en-AU" sz="3200" dirty="0" smtClean="0"/>
              <a:t>On-</a:t>
            </a:r>
            <a:r>
              <a:rPr lang="en-AU" sz="3200" dirty="0" err="1" smtClean="0"/>
              <a:t>prem</a:t>
            </a:r>
            <a:r>
              <a:rPr lang="en-AU" sz="3200" dirty="0" smtClean="0"/>
              <a:t> resources supported:</a:t>
            </a:r>
          </a:p>
          <a:p>
            <a:pPr marL="171450" indent="-171450">
              <a:buFont typeface="Arial" panose="020B0604020202020204" pitchFamily="34" charset="0"/>
              <a:buChar char="•"/>
            </a:pPr>
            <a:r>
              <a:rPr lang="en-AU" sz="2000" dirty="0"/>
              <a:t>BizTalk Server</a:t>
            </a:r>
          </a:p>
          <a:p>
            <a:pPr marL="171450" indent="-171450">
              <a:buFont typeface="Arial" panose="020B0604020202020204" pitchFamily="34" charset="0"/>
              <a:buChar char="•"/>
            </a:pPr>
            <a:r>
              <a:rPr lang="en-AU" sz="2000" dirty="0"/>
              <a:t>DB2 </a:t>
            </a:r>
          </a:p>
          <a:p>
            <a:pPr marL="171450" indent="-171450">
              <a:buFont typeface="Arial" panose="020B0604020202020204" pitchFamily="34" charset="0"/>
              <a:buChar char="•"/>
            </a:pPr>
            <a:r>
              <a:rPr lang="en-AU" sz="2000" dirty="0"/>
              <a:t>File System</a:t>
            </a:r>
          </a:p>
          <a:p>
            <a:pPr marL="171450" indent="-171450">
              <a:buFont typeface="Arial" panose="020B0604020202020204" pitchFamily="34" charset="0"/>
              <a:buChar char="•"/>
            </a:pPr>
            <a:r>
              <a:rPr lang="en-AU" sz="2000" dirty="0"/>
              <a:t>Informix</a:t>
            </a:r>
          </a:p>
          <a:p>
            <a:pPr marL="171450" indent="-171450">
              <a:buFont typeface="Arial" panose="020B0604020202020204" pitchFamily="34" charset="0"/>
              <a:buChar char="•"/>
            </a:pPr>
            <a:r>
              <a:rPr lang="en-AU" sz="2000" dirty="0"/>
              <a:t>MQ</a:t>
            </a:r>
          </a:p>
          <a:p>
            <a:pPr marL="171450" indent="-171450">
              <a:buFont typeface="Arial" panose="020B0604020202020204" pitchFamily="34" charset="0"/>
              <a:buChar char="•"/>
            </a:pPr>
            <a:r>
              <a:rPr lang="en-AU" sz="2000" dirty="0"/>
              <a:t>Oracle Database </a:t>
            </a:r>
          </a:p>
          <a:p>
            <a:pPr marL="171450" indent="-171450">
              <a:buFont typeface="Arial" panose="020B0604020202020204" pitchFamily="34" charset="0"/>
              <a:buChar char="•"/>
            </a:pPr>
            <a:r>
              <a:rPr lang="en-AU" sz="2000" dirty="0"/>
              <a:t>SAP Application Server </a:t>
            </a:r>
          </a:p>
          <a:p>
            <a:pPr marL="171450" indent="-171450">
              <a:buFont typeface="Arial" panose="020B0604020202020204" pitchFamily="34" charset="0"/>
              <a:buChar char="•"/>
            </a:pPr>
            <a:r>
              <a:rPr lang="en-AU" sz="2000" dirty="0"/>
              <a:t>SAP Message Server</a:t>
            </a:r>
          </a:p>
          <a:p>
            <a:pPr marL="171450" indent="-171450">
              <a:buFont typeface="Arial" panose="020B0604020202020204" pitchFamily="34" charset="0"/>
              <a:buChar char="•"/>
            </a:pPr>
            <a:r>
              <a:rPr lang="en-AU" sz="2000" dirty="0"/>
              <a:t>SQL Server</a:t>
            </a:r>
          </a:p>
          <a:p>
            <a:endParaRPr lang="en-AU" sz="1200" dirty="0" smtClean="0"/>
          </a:p>
        </p:txBody>
      </p:sp>
      <p:pic>
        <p:nvPicPr>
          <p:cNvPr id="1026"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1481038"/>
            <a:ext cx="5734050"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274638" y="1769070"/>
            <a:ext cx="1983159" cy="360040"/>
          </a:xfrm>
          <a:prstGeom prst="roundRect">
            <a:avLst/>
          </a:prstGeom>
          <a:noFill/>
          <a:ln w="381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52754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On-Premises Data Gateway</a:t>
            </a:r>
            <a:endParaRPr lang="en-AU" dirty="0"/>
          </a:p>
        </p:txBody>
      </p:sp>
      <p:pic>
        <p:nvPicPr>
          <p:cNvPr id="1026"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1481038"/>
            <a:ext cx="573405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flipH="1">
            <a:off x="2257797" y="1120998"/>
            <a:ext cx="1256721" cy="10140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4938" y="2890380"/>
            <a:ext cx="1256721" cy="1262288"/>
          </a:xfrm>
          <a:prstGeom prst="rect">
            <a:avLst/>
          </a:prstGeom>
        </p:spPr>
      </p:pic>
      <p:pic>
        <p:nvPicPr>
          <p:cNvPr id="9" name="Picture 4" descr="https://gallery.technet.microsoft.com/site/view/file/163314/1/BizTalkServer2016-linhas-01.jpg"/>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804496" y="5066433"/>
            <a:ext cx="2163321" cy="1095125"/>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bwMode="auto">
          <a:xfrm>
            <a:off x="2670132" y="2129110"/>
            <a:ext cx="432048" cy="642177"/>
          </a:xfrm>
          <a:prstGeom prst="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
        <p:nvSpPr>
          <p:cNvPr id="11" name="Down Arrow 10"/>
          <p:cNvSpPr/>
          <p:nvPr/>
        </p:nvSpPr>
        <p:spPr bwMode="auto">
          <a:xfrm>
            <a:off x="2647274" y="4344061"/>
            <a:ext cx="432048" cy="642177"/>
          </a:xfrm>
          <a:prstGeom prst="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21081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Bus</a:t>
            </a:r>
            <a:endParaRPr lang="en-US" dirty="0"/>
          </a:p>
        </p:txBody>
      </p:sp>
      <p:sp>
        <p:nvSpPr>
          <p:cNvPr id="4" name="Text Placeholder 3"/>
          <p:cNvSpPr>
            <a:spLocks noGrp="1"/>
          </p:cNvSpPr>
          <p:nvPr>
            <p:ph type="body" sz="quarter" idx="10"/>
          </p:nvPr>
        </p:nvSpPr>
        <p:spPr>
          <a:xfrm>
            <a:off x="275482" y="1213175"/>
            <a:ext cx="11885514" cy="3988731"/>
          </a:xfrm>
        </p:spPr>
        <p:txBody>
          <a:bodyPr/>
          <a:lstStyle/>
          <a:p>
            <a:pPr>
              <a:spcBef>
                <a:spcPts val="600"/>
              </a:spcBef>
              <a:spcAft>
                <a:spcPts val="600"/>
              </a:spcAft>
            </a:pPr>
            <a:r>
              <a:rPr lang="en-US" sz="3199" dirty="0"/>
              <a:t>Publish and subscribe to messages </a:t>
            </a:r>
            <a:br>
              <a:rPr lang="en-US" sz="3199" dirty="0"/>
            </a:br>
            <a:r>
              <a:rPr lang="en-US" sz="3199" dirty="0"/>
              <a:t>with Topics</a:t>
            </a:r>
          </a:p>
          <a:p>
            <a:pPr>
              <a:spcBef>
                <a:spcPts val="600"/>
              </a:spcBef>
              <a:spcAft>
                <a:spcPts val="600"/>
              </a:spcAft>
            </a:pPr>
            <a:r>
              <a:rPr lang="en-US" sz="3199" dirty="0"/>
              <a:t>Asynchronous messaging over Queues</a:t>
            </a:r>
          </a:p>
          <a:p>
            <a:pPr>
              <a:spcBef>
                <a:spcPts val="600"/>
              </a:spcBef>
              <a:spcAft>
                <a:spcPts val="600"/>
              </a:spcAft>
            </a:pPr>
            <a:r>
              <a:rPr lang="en-US" sz="3199" dirty="0"/>
              <a:t>Read message patterns:</a:t>
            </a:r>
          </a:p>
          <a:p>
            <a:pPr lvl="1">
              <a:spcBef>
                <a:spcPts val="600"/>
              </a:spcBef>
              <a:spcAft>
                <a:spcPts val="600"/>
              </a:spcAft>
            </a:pPr>
            <a:r>
              <a:rPr lang="en-US" dirty="0"/>
              <a:t>Auto-complete</a:t>
            </a:r>
          </a:p>
          <a:p>
            <a:pPr lvl="1">
              <a:spcBef>
                <a:spcPts val="600"/>
              </a:spcBef>
              <a:spcAft>
                <a:spcPts val="600"/>
              </a:spcAft>
            </a:pPr>
            <a:r>
              <a:rPr lang="en-US" dirty="0"/>
              <a:t>Peek-lock and complete/abandon</a:t>
            </a:r>
          </a:p>
          <a:p>
            <a:pPr lvl="1">
              <a:spcBef>
                <a:spcPts val="600"/>
              </a:spcBef>
              <a:spcAft>
                <a:spcPts val="600"/>
              </a:spcAft>
            </a:pPr>
            <a:r>
              <a:rPr lang="en-US" dirty="0"/>
              <a:t>Immediate triggering</a:t>
            </a:r>
          </a:p>
          <a:p>
            <a:pPr lvl="1">
              <a:spcBef>
                <a:spcPts val="600"/>
              </a:spcBef>
              <a:spcAft>
                <a:spcPts val="600"/>
              </a:spcAft>
            </a:pPr>
            <a:r>
              <a:rPr lang="en-US" dirty="0"/>
              <a:t>High throughput</a:t>
            </a:r>
          </a:p>
        </p:txBody>
      </p:sp>
      <p:grpSp>
        <p:nvGrpSpPr>
          <p:cNvPr id="10" name="Group 9"/>
          <p:cNvGrpSpPr/>
          <p:nvPr/>
        </p:nvGrpSpPr>
        <p:grpSpPr>
          <a:xfrm>
            <a:off x="7589643" y="497"/>
            <a:ext cx="4845950" cy="6993533"/>
            <a:chOff x="7589837" y="-1"/>
            <a:chExt cx="4846638" cy="6994525"/>
          </a:xfrm>
        </p:grpSpPr>
        <p:sp>
          <p:nvSpPr>
            <p:cNvPr id="6" name="Rectangle 5"/>
            <p:cNvSpPr/>
            <p:nvPr/>
          </p:nvSpPr>
          <p:spPr bwMode="auto">
            <a:xfrm>
              <a:off x="7589837" y="-1"/>
              <a:ext cx="484663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8135429" y="1763945"/>
              <a:ext cx="3755455" cy="3466632"/>
              <a:chOff x="8216463" y="1923375"/>
              <a:chExt cx="3755455" cy="3466632"/>
            </a:xfrm>
          </p:grpSpPr>
          <p:sp>
            <p:nvSpPr>
              <p:cNvPr id="235" name="Freeform 306"/>
              <p:cNvSpPr>
                <a:spLocks noEditPoints="1"/>
              </p:cNvSpPr>
              <p:nvPr/>
            </p:nvSpPr>
            <p:spPr bwMode="auto">
              <a:xfrm>
                <a:off x="8548699" y="2113224"/>
                <a:ext cx="3114714" cy="3090981"/>
              </a:xfrm>
              <a:custGeom>
                <a:avLst/>
                <a:gdLst>
                  <a:gd name="T0" fmla="*/ 273 w 275"/>
                  <a:gd name="T1" fmla="*/ 132 h 274"/>
                  <a:gd name="T2" fmla="*/ 271 w 275"/>
                  <a:gd name="T3" fmla="*/ 120 h 274"/>
                  <a:gd name="T4" fmla="*/ 270 w 275"/>
                  <a:gd name="T5" fmla="*/ 103 h 274"/>
                  <a:gd name="T6" fmla="*/ 263 w 275"/>
                  <a:gd name="T7" fmla="*/ 88 h 274"/>
                  <a:gd name="T8" fmla="*/ 259 w 275"/>
                  <a:gd name="T9" fmla="*/ 78 h 274"/>
                  <a:gd name="T10" fmla="*/ 251 w 275"/>
                  <a:gd name="T11" fmla="*/ 62 h 274"/>
                  <a:gd name="T12" fmla="*/ 242 w 275"/>
                  <a:gd name="T13" fmla="*/ 48 h 274"/>
                  <a:gd name="T14" fmla="*/ 229 w 275"/>
                  <a:gd name="T15" fmla="*/ 38 h 274"/>
                  <a:gd name="T16" fmla="*/ 220 w 275"/>
                  <a:gd name="T17" fmla="*/ 29 h 274"/>
                  <a:gd name="T18" fmla="*/ 208 w 275"/>
                  <a:gd name="T19" fmla="*/ 21 h 274"/>
                  <a:gd name="T20" fmla="*/ 197 w 275"/>
                  <a:gd name="T21" fmla="*/ 16 h 274"/>
                  <a:gd name="T22" fmla="*/ 183 w 275"/>
                  <a:gd name="T23" fmla="*/ 7 h 274"/>
                  <a:gd name="T24" fmla="*/ 167 w 275"/>
                  <a:gd name="T25" fmla="*/ 4 h 274"/>
                  <a:gd name="T26" fmla="*/ 155 w 275"/>
                  <a:gd name="T27" fmla="*/ 3 h 274"/>
                  <a:gd name="T28" fmla="*/ 138 w 275"/>
                  <a:gd name="T29" fmla="*/ 0 h 274"/>
                  <a:gd name="T30" fmla="*/ 123 w 275"/>
                  <a:gd name="T31" fmla="*/ 2 h 274"/>
                  <a:gd name="T32" fmla="*/ 105 w 275"/>
                  <a:gd name="T33" fmla="*/ 6 h 274"/>
                  <a:gd name="T34" fmla="*/ 95 w 275"/>
                  <a:gd name="T35" fmla="*/ 9 h 274"/>
                  <a:gd name="T36" fmla="*/ 78 w 275"/>
                  <a:gd name="T37" fmla="*/ 14 h 274"/>
                  <a:gd name="T38" fmla="*/ 65 w 275"/>
                  <a:gd name="T39" fmla="*/ 23 h 274"/>
                  <a:gd name="T40" fmla="*/ 54 w 275"/>
                  <a:gd name="T41" fmla="*/ 29 h 274"/>
                  <a:gd name="T42" fmla="*/ 43 w 275"/>
                  <a:gd name="T43" fmla="*/ 39 h 274"/>
                  <a:gd name="T44" fmla="*/ 36 w 275"/>
                  <a:gd name="T45" fmla="*/ 48 h 274"/>
                  <a:gd name="T46" fmla="*/ 24 w 275"/>
                  <a:gd name="T47" fmla="*/ 60 h 274"/>
                  <a:gd name="T48" fmla="*/ 20 w 275"/>
                  <a:gd name="T49" fmla="*/ 71 h 274"/>
                  <a:gd name="T50" fmla="*/ 10 w 275"/>
                  <a:gd name="T51" fmla="*/ 85 h 274"/>
                  <a:gd name="T52" fmla="*/ 9 w 275"/>
                  <a:gd name="T53" fmla="*/ 96 h 274"/>
                  <a:gd name="T54" fmla="*/ 3 w 275"/>
                  <a:gd name="T55" fmla="*/ 113 h 274"/>
                  <a:gd name="T56" fmla="*/ 1 w 275"/>
                  <a:gd name="T57" fmla="*/ 129 h 274"/>
                  <a:gd name="T58" fmla="*/ 1 w 275"/>
                  <a:gd name="T59" fmla="*/ 141 h 274"/>
                  <a:gd name="T60" fmla="*/ 4 w 275"/>
                  <a:gd name="T61" fmla="*/ 156 h 274"/>
                  <a:gd name="T62" fmla="*/ 5 w 275"/>
                  <a:gd name="T63" fmla="*/ 169 h 274"/>
                  <a:gd name="T64" fmla="*/ 11 w 275"/>
                  <a:gd name="T65" fmla="*/ 183 h 274"/>
                  <a:gd name="T66" fmla="*/ 13 w 275"/>
                  <a:gd name="T67" fmla="*/ 194 h 274"/>
                  <a:gd name="T68" fmla="*/ 23 w 275"/>
                  <a:gd name="T69" fmla="*/ 208 h 274"/>
                  <a:gd name="T70" fmla="*/ 29 w 275"/>
                  <a:gd name="T71" fmla="*/ 219 h 274"/>
                  <a:gd name="T72" fmla="*/ 38 w 275"/>
                  <a:gd name="T73" fmla="*/ 231 h 274"/>
                  <a:gd name="T74" fmla="*/ 52 w 275"/>
                  <a:gd name="T75" fmla="*/ 241 h 274"/>
                  <a:gd name="T76" fmla="*/ 59 w 275"/>
                  <a:gd name="T77" fmla="*/ 250 h 274"/>
                  <a:gd name="T78" fmla="*/ 73 w 275"/>
                  <a:gd name="T79" fmla="*/ 257 h 274"/>
                  <a:gd name="T80" fmla="*/ 85 w 275"/>
                  <a:gd name="T81" fmla="*/ 261 h 274"/>
                  <a:gd name="T82" fmla="*/ 99 w 275"/>
                  <a:gd name="T83" fmla="*/ 267 h 274"/>
                  <a:gd name="T84" fmla="*/ 111 w 275"/>
                  <a:gd name="T85" fmla="*/ 269 h 274"/>
                  <a:gd name="T86" fmla="*/ 128 w 275"/>
                  <a:gd name="T87" fmla="*/ 271 h 274"/>
                  <a:gd name="T88" fmla="*/ 139 w 275"/>
                  <a:gd name="T89" fmla="*/ 274 h 274"/>
                  <a:gd name="T90" fmla="*/ 150 w 275"/>
                  <a:gd name="T91" fmla="*/ 271 h 274"/>
                  <a:gd name="T92" fmla="*/ 166 w 275"/>
                  <a:gd name="T93" fmla="*/ 270 h 274"/>
                  <a:gd name="T94" fmla="*/ 177 w 275"/>
                  <a:gd name="T95" fmla="*/ 266 h 274"/>
                  <a:gd name="T96" fmla="*/ 192 w 275"/>
                  <a:gd name="T97" fmla="*/ 261 h 274"/>
                  <a:gd name="T98" fmla="*/ 203 w 275"/>
                  <a:gd name="T99" fmla="*/ 255 h 274"/>
                  <a:gd name="T100" fmla="*/ 216 w 275"/>
                  <a:gd name="T101" fmla="*/ 248 h 274"/>
                  <a:gd name="T102" fmla="*/ 225 w 275"/>
                  <a:gd name="T103" fmla="*/ 239 h 274"/>
                  <a:gd name="T104" fmla="*/ 239 w 275"/>
                  <a:gd name="T105" fmla="*/ 228 h 274"/>
                  <a:gd name="T106" fmla="*/ 248 w 275"/>
                  <a:gd name="T107" fmla="*/ 215 h 274"/>
                  <a:gd name="T108" fmla="*/ 254 w 275"/>
                  <a:gd name="T109" fmla="*/ 206 h 274"/>
                  <a:gd name="T110" fmla="*/ 263 w 275"/>
                  <a:gd name="T111" fmla="*/ 192 h 274"/>
                  <a:gd name="T112" fmla="*/ 267 w 275"/>
                  <a:gd name="T113" fmla="*/ 175 h 274"/>
                  <a:gd name="T114" fmla="*/ 270 w 275"/>
                  <a:gd name="T115" fmla="*/ 164 h 274"/>
                  <a:gd name="T116" fmla="*/ 273 w 275"/>
                  <a:gd name="T117" fmla="*/ 1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5" h="274">
                    <a:moveTo>
                      <a:pt x="272" y="137"/>
                    </a:moveTo>
                    <a:cubicBezTo>
                      <a:pt x="272" y="137"/>
                      <a:pt x="273" y="138"/>
                      <a:pt x="273" y="138"/>
                    </a:cubicBezTo>
                    <a:cubicBezTo>
                      <a:pt x="274" y="138"/>
                      <a:pt x="275" y="137"/>
                      <a:pt x="275" y="137"/>
                    </a:cubicBezTo>
                    <a:cubicBezTo>
                      <a:pt x="275" y="137"/>
                      <a:pt x="275" y="137"/>
                      <a:pt x="275" y="137"/>
                    </a:cubicBezTo>
                    <a:cubicBezTo>
                      <a:pt x="275" y="136"/>
                      <a:pt x="274" y="136"/>
                      <a:pt x="273" y="136"/>
                    </a:cubicBezTo>
                    <a:cubicBezTo>
                      <a:pt x="273" y="136"/>
                      <a:pt x="272" y="136"/>
                      <a:pt x="272" y="137"/>
                    </a:cubicBezTo>
                    <a:moveTo>
                      <a:pt x="272" y="136"/>
                    </a:moveTo>
                    <a:cubicBezTo>
                      <a:pt x="272" y="137"/>
                      <a:pt x="273" y="137"/>
                      <a:pt x="273" y="137"/>
                    </a:cubicBezTo>
                    <a:cubicBezTo>
                      <a:pt x="274" y="137"/>
                      <a:pt x="275" y="137"/>
                      <a:pt x="275" y="136"/>
                    </a:cubicBezTo>
                    <a:cubicBezTo>
                      <a:pt x="275" y="136"/>
                      <a:pt x="275" y="136"/>
                      <a:pt x="275" y="136"/>
                    </a:cubicBezTo>
                    <a:cubicBezTo>
                      <a:pt x="275" y="136"/>
                      <a:pt x="274" y="135"/>
                      <a:pt x="273" y="135"/>
                    </a:cubicBezTo>
                    <a:cubicBezTo>
                      <a:pt x="273" y="135"/>
                      <a:pt x="272" y="136"/>
                      <a:pt x="272" y="136"/>
                    </a:cubicBezTo>
                    <a:moveTo>
                      <a:pt x="272" y="131"/>
                    </a:moveTo>
                    <a:cubicBezTo>
                      <a:pt x="272" y="131"/>
                      <a:pt x="273" y="132"/>
                      <a:pt x="273" y="132"/>
                    </a:cubicBezTo>
                    <a:cubicBezTo>
                      <a:pt x="274" y="132"/>
                      <a:pt x="274" y="131"/>
                      <a:pt x="274" y="131"/>
                    </a:cubicBezTo>
                    <a:cubicBezTo>
                      <a:pt x="274" y="130"/>
                      <a:pt x="274" y="130"/>
                      <a:pt x="273" y="130"/>
                    </a:cubicBezTo>
                    <a:cubicBezTo>
                      <a:pt x="273" y="130"/>
                      <a:pt x="272" y="130"/>
                      <a:pt x="272" y="131"/>
                    </a:cubicBezTo>
                    <a:moveTo>
                      <a:pt x="272" y="125"/>
                    </a:moveTo>
                    <a:cubicBezTo>
                      <a:pt x="272" y="126"/>
                      <a:pt x="272" y="126"/>
                      <a:pt x="273" y="126"/>
                    </a:cubicBezTo>
                    <a:cubicBezTo>
                      <a:pt x="274" y="126"/>
                      <a:pt x="274" y="126"/>
                      <a:pt x="274" y="125"/>
                    </a:cubicBezTo>
                    <a:cubicBezTo>
                      <a:pt x="274" y="124"/>
                      <a:pt x="273" y="124"/>
                      <a:pt x="273" y="124"/>
                    </a:cubicBezTo>
                    <a:cubicBezTo>
                      <a:pt x="272" y="124"/>
                      <a:pt x="272" y="125"/>
                      <a:pt x="272" y="125"/>
                    </a:cubicBezTo>
                    <a:moveTo>
                      <a:pt x="271" y="120"/>
                    </a:moveTo>
                    <a:cubicBezTo>
                      <a:pt x="271" y="120"/>
                      <a:pt x="272" y="121"/>
                      <a:pt x="273" y="121"/>
                    </a:cubicBezTo>
                    <a:cubicBezTo>
                      <a:pt x="273" y="121"/>
                      <a:pt x="274" y="120"/>
                      <a:pt x="273" y="119"/>
                    </a:cubicBezTo>
                    <a:cubicBezTo>
                      <a:pt x="273" y="119"/>
                      <a:pt x="273" y="118"/>
                      <a:pt x="272" y="119"/>
                    </a:cubicBezTo>
                    <a:cubicBezTo>
                      <a:pt x="272" y="119"/>
                      <a:pt x="271" y="119"/>
                      <a:pt x="271" y="120"/>
                    </a:cubicBezTo>
                    <a:cubicBezTo>
                      <a:pt x="271" y="120"/>
                      <a:pt x="271" y="120"/>
                      <a:pt x="271" y="120"/>
                    </a:cubicBezTo>
                    <a:moveTo>
                      <a:pt x="270" y="114"/>
                    </a:moveTo>
                    <a:cubicBezTo>
                      <a:pt x="271" y="115"/>
                      <a:pt x="271" y="115"/>
                      <a:pt x="272" y="115"/>
                    </a:cubicBezTo>
                    <a:cubicBezTo>
                      <a:pt x="272" y="115"/>
                      <a:pt x="273" y="115"/>
                      <a:pt x="273" y="114"/>
                    </a:cubicBezTo>
                    <a:cubicBezTo>
                      <a:pt x="273" y="113"/>
                      <a:pt x="272" y="113"/>
                      <a:pt x="271" y="113"/>
                    </a:cubicBezTo>
                    <a:cubicBezTo>
                      <a:pt x="271" y="113"/>
                      <a:pt x="270" y="114"/>
                      <a:pt x="270" y="114"/>
                    </a:cubicBezTo>
                    <a:cubicBezTo>
                      <a:pt x="270" y="114"/>
                      <a:pt x="270" y="114"/>
                      <a:pt x="270" y="114"/>
                    </a:cubicBezTo>
                    <a:moveTo>
                      <a:pt x="269" y="109"/>
                    </a:moveTo>
                    <a:cubicBezTo>
                      <a:pt x="270" y="109"/>
                      <a:pt x="270" y="110"/>
                      <a:pt x="271" y="110"/>
                    </a:cubicBezTo>
                    <a:cubicBezTo>
                      <a:pt x="271" y="110"/>
                      <a:pt x="272" y="109"/>
                      <a:pt x="272" y="108"/>
                    </a:cubicBezTo>
                    <a:cubicBezTo>
                      <a:pt x="271" y="108"/>
                      <a:pt x="271" y="107"/>
                      <a:pt x="270" y="108"/>
                    </a:cubicBezTo>
                    <a:cubicBezTo>
                      <a:pt x="270" y="108"/>
                      <a:pt x="269" y="108"/>
                      <a:pt x="269" y="109"/>
                    </a:cubicBezTo>
                    <a:moveTo>
                      <a:pt x="268" y="103"/>
                    </a:moveTo>
                    <a:cubicBezTo>
                      <a:pt x="268" y="104"/>
                      <a:pt x="269" y="104"/>
                      <a:pt x="270" y="104"/>
                    </a:cubicBezTo>
                    <a:cubicBezTo>
                      <a:pt x="270" y="104"/>
                      <a:pt x="271" y="103"/>
                      <a:pt x="270" y="103"/>
                    </a:cubicBezTo>
                    <a:cubicBezTo>
                      <a:pt x="270" y="102"/>
                      <a:pt x="270" y="102"/>
                      <a:pt x="269" y="102"/>
                    </a:cubicBezTo>
                    <a:cubicBezTo>
                      <a:pt x="268" y="102"/>
                      <a:pt x="268" y="103"/>
                      <a:pt x="268" y="103"/>
                    </a:cubicBezTo>
                    <a:moveTo>
                      <a:pt x="267" y="98"/>
                    </a:moveTo>
                    <a:cubicBezTo>
                      <a:pt x="267" y="99"/>
                      <a:pt x="268" y="99"/>
                      <a:pt x="268" y="99"/>
                    </a:cubicBezTo>
                    <a:cubicBezTo>
                      <a:pt x="269" y="99"/>
                      <a:pt x="269" y="98"/>
                      <a:pt x="269" y="97"/>
                    </a:cubicBezTo>
                    <a:cubicBezTo>
                      <a:pt x="269" y="97"/>
                      <a:pt x="268" y="97"/>
                      <a:pt x="267" y="97"/>
                    </a:cubicBezTo>
                    <a:cubicBezTo>
                      <a:pt x="267" y="97"/>
                      <a:pt x="267" y="98"/>
                      <a:pt x="267" y="98"/>
                    </a:cubicBezTo>
                    <a:moveTo>
                      <a:pt x="265" y="93"/>
                    </a:moveTo>
                    <a:cubicBezTo>
                      <a:pt x="265" y="93"/>
                      <a:pt x="266" y="94"/>
                      <a:pt x="266" y="94"/>
                    </a:cubicBezTo>
                    <a:cubicBezTo>
                      <a:pt x="267" y="93"/>
                      <a:pt x="267" y="93"/>
                      <a:pt x="267" y="92"/>
                    </a:cubicBezTo>
                    <a:cubicBezTo>
                      <a:pt x="267" y="92"/>
                      <a:pt x="267" y="92"/>
                      <a:pt x="267" y="92"/>
                    </a:cubicBezTo>
                    <a:cubicBezTo>
                      <a:pt x="267" y="92"/>
                      <a:pt x="266" y="91"/>
                      <a:pt x="266" y="91"/>
                    </a:cubicBezTo>
                    <a:cubicBezTo>
                      <a:pt x="265" y="92"/>
                      <a:pt x="265" y="92"/>
                      <a:pt x="265" y="93"/>
                    </a:cubicBezTo>
                    <a:moveTo>
                      <a:pt x="263" y="88"/>
                    </a:moveTo>
                    <a:cubicBezTo>
                      <a:pt x="263" y="88"/>
                      <a:pt x="264" y="88"/>
                      <a:pt x="265" y="88"/>
                    </a:cubicBezTo>
                    <a:cubicBezTo>
                      <a:pt x="265" y="88"/>
                      <a:pt x="265" y="87"/>
                      <a:pt x="265" y="87"/>
                    </a:cubicBezTo>
                    <a:cubicBezTo>
                      <a:pt x="265" y="86"/>
                      <a:pt x="264" y="86"/>
                      <a:pt x="264" y="86"/>
                    </a:cubicBezTo>
                    <a:cubicBezTo>
                      <a:pt x="263" y="86"/>
                      <a:pt x="263" y="87"/>
                      <a:pt x="263" y="88"/>
                    </a:cubicBezTo>
                    <a:moveTo>
                      <a:pt x="261" y="83"/>
                    </a:moveTo>
                    <a:cubicBezTo>
                      <a:pt x="261" y="83"/>
                      <a:pt x="262" y="83"/>
                      <a:pt x="262" y="83"/>
                    </a:cubicBezTo>
                    <a:cubicBezTo>
                      <a:pt x="263" y="83"/>
                      <a:pt x="263" y="82"/>
                      <a:pt x="263" y="82"/>
                    </a:cubicBezTo>
                    <a:cubicBezTo>
                      <a:pt x="263" y="81"/>
                      <a:pt x="262" y="81"/>
                      <a:pt x="262" y="81"/>
                    </a:cubicBezTo>
                    <a:cubicBezTo>
                      <a:pt x="261" y="81"/>
                      <a:pt x="261" y="82"/>
                      <a:pt x="261" y="83"/>
                    </a:cubicBezTo>
                    <a:moveTo>
                      <a:pt x="259" y="78"/>
                    </a:moveTo>
                    <a:cubicBezTo>
                      <a:pt x="259" y="78"/>
                      <a:pt x="260" y="78"/>
                      <a:pt x="260" y="78"/>
                    </a:cubicBezTo>
                    <a:cubicBezTo>
                      <a:pt x="261" y="78"/>
                      <a:pt x="261" y="77"/>
                      <a:pt x="261" y="77"/>
                    </a:cubicBezTo>
                    <a:cubicBezTo>
                      <a:pt x="260" y="76"/>
                      <a:pt x="260" y="76"/>
                      <a:pt x="259" y="76"/>
                    </a:cubicBezTo>
                    <a:cubicBezTo>
                      <a:pt x="259" y="76"/>
                      <a:pt x="258" y="77"/>
                      <a:pt x="259" y="78"/>
                    </a:cubicBezTo>
                    <a:moveTo>
                      <a:pt x="256" y="73"/>
                    </a:moveTo>
                    <a:cubicBezTo>
                      <a:pt x="256" y="73"/>
                      <a:pt x="257" y="73"/>
                      <a:pt x="258" y="73"/>
                    </a:cubicBezTo>
                    <a:cubicBezTo>
                      <a:pt x="258" y="73"/>
                      <a:pt x="258" y="72"/>
                      <a:pt x="258" y="72"/>
                    </a:cubicBezTo>
                    <a:cubicBezTo>
                      <a:pt x="258" y="71"/>
                      <a:pt x="257" y="71"/>
                      <a:pt x="257" y="71"/>
                    </a:cubicBezTo>
                    <a:cubicBezTo>
                      <a:pt x="256" y="71"/>
                      <a:pt x="256" y="72"/>
                      <a:pt x="256" y="73"/>
                    </a:cubicBezTo>
                    <a:moveTo>
                      <a:pt x="253" y="68"/>
                    </a:moveTo>
                    <a:cubicBezTo>
                      <a:pt x="254" y="68"/>
                      <a:pt x="254" y="69"/>
                      <a:pt x="255" y="68"/>
                    </a:cubicBezTo>
                    <a:cubicBezTo>
                      <a:pt x="255" y="68"/>
                      <a:pt x="256" y="67"/>
                      <a:pt x="255" y="67"/>
                    </a:cubicBezTo>
                    <a:cubicBezTo>
                      <a:pt x="255" y="66"/>
                      <a:pt x="254" y="66"/>
                      <a:pt x="254" y="66"/>
                    </a:cubicBezTo>
                    <a:cubicBezTo>
                      <a:pt x="253" y="67"/>
                      <a:pt x="253" y="67"/>
                      <a:pt x="253" y="68"/>
                    </a:cubicBezTo>
                    <a:moveTo>
                      <a:pt x="250" y="63"/>
                    </a:moveTo>
                    <a:cubicBezTo>
                      <a:pt x="251" y="64"/>
                      <a:pt x="251" y="64"/>
                      <a:pt x="252" y="63"/>
                    </a:cubicBezTo>
                    <a:cubicBezTo>
                      <a:pt x="253" y="63"/>
                      <a:pt x="253" y="62"/>
                      <a:pt x="252" y="62"/>
                    </a:cubicBezTo>
                    <a:cubicBezTo>
                      <a:pt x="252" y="61"/>
                      <a:pt x="251" y="61"/>
                      <a:pt x="251" y="62"/>
                    </a:cubicBezTo>
                    <a:cubicBezTo>
                      <a:pt x="250" y="62"/>
                      <a:pt x="250" y="63"/>
                      <a:pt x="250" y="63"/>
                    </a:cubicBezTo>
                    <a:moveTo>
                      <a:pt x="247" y="59"/>
                    </a:moveTo>
                    <a:cubicBezTo>
                      <a:pt x="248" y="59"/>
                      <a:pt x="248" y="59"/>
                      <a:pt x="249" y="59"/>
                    </a:cubicBezTo>
                    <a:cubicBezTo>
                      <a:pt x="249" y="58"/>
                      <a:pt x="250" y="58"/>
                      <a:pt x="249" y="57"/>
                    </a:cubicBezTo>
                    <a:cubicBezTo>
                      <a:pt x="249" y="57"/>
                      <a:pt x="248" y="57"/>
                      <a:pt x="248" y="57"/>
                    </a:cubicBezTo>
                    <a:cubicBezTo>
                      <a:pt x="247" y="57"/>
                      <a:pt x="247" y="58"/>
                      <a:pt x="247" y="59"/>
                    </a:cubicBezTo>
                    <a:moveTo>
                      <a:pt x="244" y="54"/>
                    </a:moveTo>
                    <a:cubicBezTo>
                      <a:pt x="244" y="55"/>
                      <a:pt x="245" y="55"/>
                      <a:pt x="246" y="54"/>
                    </a:cubicBezTo>
                    <a:cubicBezTo>
                      <a:pt x="246" y="54"/>
                      <a:pt x="246" y="53"/>
                      <a:pt x="246" y="53"/>
                    </a:cubicBezTo>
                    <a:cubicBezTo>
                      <a:pt x="245" y="52"/>
                      <a:pt x="245" y="52"/>
                      <a:pt x="244" y="53"/>
                    </a:cubicBezTo>
                    <a:cubicBezTo>
                      <a:pt x="244" y="53"/>
                      <a:pt x="244" y="54"/>
                      <a:pt x="244" y="54"/>
                    </a:cubicBezTo>
                    <a:moveTo>
                      <a:pt x="241" y="50"/>
                    </a:moveTo>
                    <a:cubicBezTo>
                      <a:pt x="241" y="50"/>
                      <a:pt x="242" y="50"/>
                      <a:pt x="242" y="50"/>
                    </a:cubicBezTo>
                    <a:cubicBezTo>
                      <a:pt x="243" y="50"/>
                      <a:pt x="243" y="49"/>
                      <a:pt x="242" y="48"/>
                    </a:cubicBezTo>
                    <a:cubicBezTo>
                      <a:pt x="242" y="48"/>
                      <a:pt x="241" y="48"/>
                      <a:pt x="241" y="48"/>
                    </a:cubicBezTo>
                    <a:cubicBezTo>
                      <a:pt x="240" y="49"/>
                      <a:pt x="240" y="49"/>
                      <a:pt x="241" y="50"/>
                    </a:cubicBezTo>
                    <a:cubicBezTo>
                      <a:pt x="241" y="50"/>
                      <a:pt x="241" y="50"/>
                      <a:pt x="241" y="50"/>
                    </a:cubicBezTo>
                    <a:moveTo>
                      <a:pt x="237" y="46"/>
                    </a:moveTo>
                    <a:cubicBezTo>
                      <a:pt x="237" y="46"/>
                      <a:pt x="238" y="46"/>
                      <a:pt x="238" y="46"/>
                    </a:cubicBezTo>
                    <a:cubicBezTo>
                      <a:pt x="239" y="45"/>
                      <a:pt x="239" y="45"/>
                      <a:pt x="239" y="44"/>
                    </a:cubicBezTo>
                    <a:cubicBezTo>
                      <a:pt x="238" y="44"/>
                      <a:pt x="237" y="44"/>
                      <a:pt x="237" y="44"/>
                    </a:cubicBezTo>
                    <a:cubicBezTo>
                      <a:pt x="236" y="45"/>
                      <a:pt x="236" y="45"/>
                      <a:pt x="237" y="46"/>
                    </a:cubicBezTo>
                    <a:moveTo>
                      <a:pt x="233" y="42"/>
                    </a:moveTo>
                    <a:cubicBezTo>
                      <a:pt x="233" y="42"/>
                      <a:pt x="234" y="42"/>
                      <a:pt x="235" y="42"/>
                    </a:cubicBezTo>
                    <a:cubicBezTo>
                      <a:pt x="235" y="41"/>
                      <a:pt x="235" y="41"/>
                      <a:pt x="235" y="40"/>
                    </a:cubicBezTo>
                    <a:cubicBezTo>
                      <a:pt x="234" y="40"/>
                      <a:pt x="233" y="40"/>
                      <a:pt x="233" y="40"/>
                    </a:cubicBezTo>
                    <a:cubicBezTo>
                      <a:pt x="233" y="41"/>
                      <a:pt x="233" y="41"/>
                      <a:pt x="233" y="42"/>
                    </a:cubicBezTo>
                    <a:moveTo>
                      <a:pt x="229" y="38"/>
                    </a:moveTo>
                    <a:cubicBezTo>
                      <a:pt x="230" y="38"/>
                      <a:pt x="230" y="38"/>
                      <a:pt x="231" y="38"/>
                    </a:cubicBezTo>
                    <a:cubicBezTo>
                      <a:pt x="231" y="37"/>
                      <a:pt x="231" y="37"/>
                      <a:pt x="231" y="36"/>
                    </a:cubicBezTo>
                    <a:cubicBezTo>
                      <a:pt x="230" y="36"/>
                      <a:pt x="229" y="36"/>
                      <a:pt x="229" y="36"/>
                    </a:cubicBezTo>
                    <a:cubicBezTo>
                      <a:pt x="229" y="37"/>
                      <a:pt x="229" y="37"/>
                      <a:pt x="229" y="38"/>
                    </a:cubicBezTo>
                    <a:cubicBezTo>
                      <a:pt x="229" y="38"/>
                      <a:pt x="229" y="38"/>
                      <a:pt x="229" y="38"/>
                    </a:cubicBezTo>
                    <a:moveTo>
                      <a:pt x="225" y="34"/>
                    </a:moveTo>
                    <a:cubicBezTo>
                      <a:pt x="225" y="35"/>
                      <a:pt x="226" y="34"/>
                      <a:pt x="227" y="34"/>
                    </a:cubicBezTo>
                    <a:cubicBezTo>
                      <a:pt x="227" y="34"/>
                      <a:pt x="227" y="33"/>
                      <a:pt x="226" y="32"/>
                    </a:cubicBezTo>
                    <a:cubicBezTo>
                      <a:pt x="226" y="32"/>
                      <a:pt x="225" y="32"/>
                      <a:pt x="225" y="33"/>
                    </a:cubicBezTo>
                    <a:cubicBezTo>
                      <a:pt x="224" y="33"/>
                      <a:pt x="224" y="34"/>
                      <a:pt x="225" y="34"/>
                    </a:cubicBezTo>
                    <a:moveTo>
                      <a:pt x="221" y="31"/>
                    </a:moveTo>
                    <a:cubicBezTo>
                      <a:pt x="221" y="31"/>
                      <a:pt x="222" y="31"/>
                      <a:pt x="222" y="30"/>
                    </a:cubicBezTo>
                    <a:cubicBezTo>
                      <a:pt x="223" y="30"/>
                      <a:pt x="223" y="29"/>
                      <a:pt x="222" y="29"/>
                    </a:cubicBezTo>
                    <a:cubicBezTo>
                      <a:pt x="222" y="28"/>
                      <a:pt x="221" y="29"/>
                      <a:pt x="220" y="29"/>
                    </a:cubicBezTo>
                    <a:cubicBezTo>
                      <a:pt x="220" y="30"/>
                      <a:pt x="220" y="30"/>
                      <a:pt x="221" y="31"/>
                    </a:cubicBezTo>
                    <a:moveTo>
                      <a:pt x="216" y="27"/>
                    </a:moveTo>
                    <a:cubicBezTo>
                      <a:pt x="217" y="28"/>
                      <a:pt x="217" y="28"/>
                      <a:pt x="218" y="27"/>
                    </a:cubicBezTo>
                    <a:cubicBezTo>
                      <a:pt x="218" y="27"/>
                      <a:pt x="218" y="26"/>
                      <a:pt x="218" y="25"/>
                    </a:cubicBezTo>
                    <a:cubicBezTo>
                      <a:pt x="217" y="25"/>
                      <a:pt x="216" y="25"/>
                      <a:pt x="216" y="26"/>
                    </a:cubicBezTo>
                    <a:cubicBezTo>
                      <a:pt x="216" y="26"/>
                      <a:pt x="216" y="27"/>
                      <a:pt x="216" y="27"/>
                    </a:cubicBezTo>
                    <a:cubicBezTo>
                      <a:pt x="216" y="27"/>
                      <a:pt x="216" y="27"/>
                      <a:pt x="216" y="27"/>
                    </a:cubicBezTo>
                    <a:moveTo>
                      <a:pt x="212" y="24"/>
                    </a:moveTo>
                    <a:cubicBezTo>
                      <a:pt x="212" y="24"/>
                      <a:pt x="213" y="24"/>
                      <a:pt x="213" y="24"/>
                    </a:cubicBezTo>
                    <a:cubicBezTo>
                      <a:pt x="214" y="23"/>
                      <a:pt x="213" y="23"/>
                      <a:pt x="213" y="22"/>
                    </a:cubicBezTo>
                    <a:cubicBezTo>
                      <a:pt x="212" y="22"/>
                      <a:pt x="212" y="22"/>
                      <a:pt x="211" y="23"/>
                    </a:cubicBezTo>
                    <a:cubicBezTo>
                      <a:pt x="211" y="23"/>
                      <a:pt x="211" y="24"/>
                      <a:pt x="212" y="24"/>
                    </a:cubicBezTo>
                    <a:moveTo>
                      <a:pt x="207" y="21"/>
                    </a:moveTo>
                    <a:cubicBezTo>
                      <a:pt x="207" y="22"/>
                      <a:pt x="208" y="21"/>
                      <a:pt x="208" y="21"/>
                    </a:cubicBezTo>
                    <a:cubicBezTo>
                      <a:pt x="209" y="20"/>
                      <a:pt x="209" y="20"/>
                      <a:pt x="208" y="19"/>
                    </a:cubicBezTo>
                    <a:cubicBezTo>
                      <a:pt x="208" y="19"/>
                      <a:pt x="207" y="19"/>
                      <a:pt x="207" y="20"/>
                    </a:cubicBezTo>
                    <a:cubicBezTo>
                      <a:pt x="206" y="20"/>
                      <a:pt x="206" y="21"/>
                      <a:pt x="207" y="21"/>
                    </a:cubicBezTo>
                    <a:moveTo>
                      <a:pt x="202" y="18"/>
                    </a:moveTo>
                    <a:cubicBezTo>
                      <a:pt x="203" y="19"/>
                      <a:pt x="203" y="19"/>
                      <a:pt x="204" y="18"/>
                    </a:cubicBezTo>
                    <a:cubicBezTo>
                      <a:pt x="204" y="17"/>
                      <a:pt x="204" y="17"/>
                      <a:pt x="203" y="16"/>
                    </a:cubicBezTo>
                    <a:cubicBezTo>
                      <a:pt x="203" y="16"/>
                      <a:pt x="203" y="16"/>
                      <a:pt x="203" y="16"/>
                    </a:cubicBezTo>
                    <a:cubicBezTo>
                      <a:pt x="203" y="16"/>
                      <a:pt x="202" y="16"/>
                      <a:pt x="202" y="17"/>
                    </a:cubicBezTo>
                    <a:cubicBezTo>
                      <a:pt x="201" y="17"/>
                      <a:pt x="202" y="18"/>
                      <a:pt x="202" y="18"/>
                    </a:cubicBezTo>
                    <a:moveTo>
                      <a:pt x="197" y="16"/>
                    </a:moveTo>
                    <a:cubicBezTo>
                      <a:pt x="198" y="16"/>
                      <a:pt x="198" y="16"/>
                      <a:pt x="199" y="15"/>
                    </a:cubicBezTo>
                    <a:cubicBezTo>
                      <a:pt x="199" y="15"/>
                      <a:pt x="199" y="14"/>
                      <a:pt x="198" y="14"/>
                    </a:cubicBezTo>
                    <a:cubicBezTo>
                      <a:pt x="198" y="14"/>
                      <a:pt x="197" y="14"/>
                      <a:pt x="197" y="14"/>
                    </a:cubicBezTo>
                    <a:cubicBezTo>
                      <a:pt x="196" y="15"/>
                      <a:pt x="197" y="16"/>
                      <a:pt x="197" y="16"/>
                    </a:cubicBezTo>
                    <a:moveTo>
                      <a:pt x="192" y="14"/>
                    </a:moveTo>
                    <a:cubicBezTo>
                      <a:pt x="193" y="14"/>
                      <a:pt x="193" y="14"/>
                      <a:pt x="194" y="13"/>
                    </a:cubicBezTo>
                    <a:cubicBezTo>
                      <a:pt x="194" y="12"/>
                      <a:pt x="194" y="12"/>
                      <a:pt x="193" y="11"/>
                    </a:cubicBezTo>
                    <a:cubicBezTo>
                      <a:pt x="193" y="11"/>
                      <a:pt x="192" y="11"/>
                      <a:pt x="192" y="12"/>
                    </a:cubicBezTo>
                    <a:cubicBezTo>
                      <a:pt x="191" y="13"/>
                      <a:pt x="192" y="13"/>
                      <a:pt x="192" y="14"/>
                    </a:cubicBezTo>
                    <a:moveTo>
                      <a:pt x="187" y="11"/>
                    </a:moveTo>
                    <a:cubicBezTo>
                      <a:pt x="188" y="12"/>
                      <a:pt x="188" y="11"/>
                      <a:pt x="189" y="11"/>
                    </a:cubicBezTo>
                    <a:cubicBezTo>
                      <a:pt x="189" y="10"/>
                      <a:pt x="188" y="10"/>
                      <a:pt x="188" y="9"/>
                    </a:cubicBezTo>
                    <a:cubicBezTo>
                      <a:pt x="187" y="9"/>
                      <a:pt x="187" y="9"/>
                      <a:pt x="186" y="10"/>
                    </a:cubicBezTo>
                    <a:cubicBezTo>
                      <a:pt x="186" y="10"/>
                      <a:pt x="187" y="11"/>
                      <a:pt x="187" y="11"/>
                    </a:cubicBezTo>
                    <a:moveTo>
                      <a:pt x="182" y="9"/>
                    </a:moveTo>
                    <a:cubicBezTo>
                      <a:pt x="182" y="10"/>
                      <a:pt x="183" y="9"/>
                      <a:pt x="183" y="9"/>
                    </a:cubicBezTo>
                    <a:cubicBezTo>
                      <a:pt x="184" y="8"/>
                      <a:pt x="183" y="8"/>
                      <a:pt x="183" y="7"/>
                    </a:cubicBezTo>
                    <a:cubicBezTo>
                      <a:pt x="183" y="7"/>
                      <a:pt x="183" y="7"/>
                      <a:pt x="183" y="7"/>
                    </a:cubicBezTo>
                    <a:cubicBezTo>
                      <a:pt x="182" y="7"/>
                      <a:pt x="181" y="7"/>
                      <a:pt x="181" y="8"/>
                    </a:cubicBezTo>
                    <a:cubicBezTo>
                      <a:pt x="181" y="9"/>
                      <a:pt x="181" y="9"/>
                      <a:pt x="182" y="9"/>
                    </a:cubicBezTo>
                    <a:moveTo>
                      <a:pt x="177" y="8"/>
                    </a:moveTo>
                    <a:cubicBezTo>
                      <a:pt x="177" y="8"/>
                      <a:pt x="178" y="8"/>
                      <a:pt x="178" y="7"/>
                    </a:cubicBezTo>
                    <a:cubicBezTo>
                      <a:pt x="178" y="6"/>
                      <a:pt x="178" y="6"/>
                      <a:pt x="177" y="6"/>
                    </a:cubicBezTo>
                    <a:cubicBezTo>
                      <a:pt x="177" y="5"/>
                      <a:pt x="176" y="6"/>
                      <a:pt x="176" y="6"/>
                    </a:cubicBezTo>
                    <a:cubicBezTo>
                      <a:pt x="176" y="7"/>
                      <a:pt x="176" y="8"/>
                      <a:pt x="177" y="8"/>
                    </a:cubicBezTo>
                    <a:moveTo>
                      <a:pt x="171" y="6"/>
                    </a:moveTo>
                    <a:cubicBezTo>
                      <a:pt x="172" y="6"/>
                      <a:pt x="172" y="6"/>
                      <a:pt x="173" y="5"/>
                    </a:cubicBezTo>
                    <a:cubicBezTo>
                      <a:pt x="173" y="5"/>
                      <a:pt x="172" y="4"/>
                      <a:pt x="172" y="4"/>
                    </a:cubicBezTo>
                    <a:cubicBezTo>
                      <a:pt x="171" y="4"/>
                      <a:pt x="171" y="4"/>
                      <a:pt x="170" y="5"/>
                    </a:cubicBezTo>
                    <a:cubicBezTo>
                      <a:pt x="170" y="5"/>
                      <a:pt x="171" y="6"/>
                      <a:pt x="171" y="6"/>
                    </a:cubicBezTo>
                    <a:moveTo>
                      <a:pt x="166" y="5"/>
                    </a:moveTo>
                    <a:cubicBezTo>
                      <a:pt x="167" y="5"/>
                      <a:pt x="167" y="5"/>
                      <a:pt x="167" y="4"/>
                    </a:cubicBezTo>
                    <a:cubicBezTo>
                      <a:pt x="167" y="3"/>
                      <a:pt x="167" y="3"/>
                      <a:pt x="166" y="3"/>
                    </a:cubicBezTo>
                    <a:cubicBezTo>
                      <a:pt x="166" y="3"/>
                      <a:pt x="165" y="3"/>
                      <a:pt x="165" y="4"/>
                    </a:cubicBezTo>
                    <a:cubicBezTo>
                      <a:pt x="165" y="4"/>
                      <a:pt x="165" y="5"/>
                      <a:pt x="166" y="5"/>
                    </a:cubicBezTo>
                    <a:moveTo>
                      <a:pt x="160" y="4"/>
                    </a:moveTo>
                    <a:cubicBezTo>
                      <a:pt x="161" y="4"/>
                      <a:pt x="162" y="4"/>
                      <a:pt x="162" y="3"/>
                    </a:cubicBezTo>
                    <a:cubicBezTo>
                      <a:pt x="162" y="2"/>
                      <a:pt x="161" y="2"/>
                      <a:pt x="161" y="2"/>
                    </a:cubicBezTo>
                    <a:cubicBezTo>
                      <a:pt x="160" y="2"/>
                      <a:pt x="160" y="2"/>
                      <a:pt x="160" y="3"/>
                    </a:cubicBezTo>
                    <a:cubicBezTo>
                      <a:pt x="159" y="3"/>
                      <a:pt x="160" y="4"/>
                      <a:pt x="160" y="4"/>
                    </a:cubicBezTo>
                    <a:cubicBezTo>
                      <a:pt x="160" y="4"/>
                      <a:pt x="160" y="4"/>
                      <a:pt x="160" y="4"/>
                    </a:cubicBezTo>
                    <a:moveTo>
                      <a:pt x="155" y="3"/>
                    </a:moveTo>
                    <a:cubicBezTo>
                      <a:pt x="156" y="3"/>
                      <a:pt x="156" y="3"/>
                      <a:pt x="156" y="2"/>
                    </a:cubicBezTo>
                    <a:cubicBezTo>
                      <a:pt x="156" y="1"/>
                      <a:pt x="156" y="1"/>
                      <a:pt x="155" y="1"/>
                    </a:cubicBezTo>
                    <a:cubicBezTo>
                      <a:pt x="155" y="1"/>
                      <a:pt x="154" y="1"/>
                      <a:pt x="154" y="2"/>
                    </a:cubicBezTo>
                    <a:cubicBezTo>
                      <a:pt x="154" y="2"/>
                      <a:pt x="154" y="3"/>
                      <a:pt x="155" y="3"/>
                    </a:cubicBezTo>
                    <a:moveTo>
                      <a:pt x="149" y="2"/>
                    </a:moveTo>
                    <a:cubicBezTo>
                      <a:pt x="150" y="3"/>
                      <a:pt x="151" y="2"/>
                      <a:pt x="151" y="1"/>
                    </a:cubicBezTo>
                    <a:cubicBezTo>
                      <a:pt x="151" y="1"/>
                      <a:pt x="150" y="0"/>
                      <a:pt x="150" y="0"/>
                    </a:cubicBezTo>
                    <a:cubicBezTo>
                      <a:pt x="149" y="0"/>
                      <a:pt x="149" y="1"/>
                      <a:pt x="148" y="1"/>
                    </a:cubicBezTo>
                    <a:cubicBezTo>
                      <a:pt x="148" y="2"/>
                      <a:pt x="149" y="2"/>
                      <a:pt x="149" y="2"/>
                    </a:cubicBezTo>
                    <a:cubicBezTo>
                      <a:pt x="149" y="2"/>
                      <a:pt x="149" y="2"/>
                      <a:pt x="149" y="2"/>
                    </a:cubicBezTo>
                    <a:moveTo>
                      <a:pt x="144" y="2"/>
                    </a:moveTo>
                    <a:cubicBezTo>
                      <a:pt x="145" y="2"/>
                      <a:pt x="145" y="2"/>
                      <a:pt x="145" y="1"/>
                    </a:cubicBezTo>
                    <a:cubicBezTo>
                      <a:pt x="145" y="0"/>
                      <a:pt x="145" y="0"/>
                      <a:pt x="144" y="0"/>
                    </a:cubicBezTo>
                    <a:cubicBezTo>
                      <a:pt x="143" y="0"/>
                      <a:pt x="143" y="0"/>
                      <a:pt x="143" y="1"/>
                    </a:cubicBezTo>
                    <a:cubicBezTo>
                      <a:pt x="143" y="2"/>
                      <a:pt x="143" y="2"/>
                      <a:pt x="144" y="2"/>
                    </a:cubicBezTo>
                    <a:moveTo>
                      <a:pt x="138" y="2"/>
                    </a:moveTo>
                    <a:cubicBezTo>
                      <a:pt x="139" y="2"/>
                      <a:pt x="140" y="1"/>
                      <a:pt x="140" y="1"/>
                    </a:cubicBezTo>
                    <a:cubicBezTo>
                      <a:pt x="140" y="0"/>
                      <a:pt x="139" y="0"/>
                      <a:pt x="138" y="0"/>
                    </a:cubicBezTo>
                    <a:cubicBezTo>
                      <a:pt x="138" y="0"/>
                      <a:pt x="137" y="0"/>
                      <a:pt x="137" y="1"/>
                    </a:cubicBezTo>
                    <a:cubicBezTo>
                      <a:pt x="137" y="1"/>
                      <a:pt x="138" y="2"/>
                      <a:pt x="138" y="2"/>
                    </a:cubicBezTo>
                    <a:moveTo>
                      <a:pt x="133" y="2"/>
                    </a:moveTo>
                    <a:cubicBezTo>
                      <a:pt x="133" y="2"/>
                      <a:pt x="134" y="1"/>
                      <a:pt x="134" y="1"/>
                    </a:cubicBezTo>
                    <a:cubicBezTo>
                      <a:pt x="134" y="0"/>
                      <a:pt x="133" y="0"/>
                      <a:pt x="133" y="0"/>
                    </a:cubicBezTo>
                    <a:cubicBezTo>
                      <a:pt x="132" y="0"/>
                      <a:pt x="132" y="0"/>
                      <a:pt x="132" y="1"/>
                    </a:cubicBezTo>
                    <a:cubicBezTo>
                      <a:pt x="132" y="2"/>
                      <a:pt x="132" y="2"/>
                      <a:pt x="133" y="2"/>
                    </a:cubicBezTo>
                    <a:moveTo>
                      <a:pt x="127" y="2"/>
                    </a:moveTo>
                    <a:cubicBezTo>
                      <a:pt x="128" y="2"/>
                      <a:pt x="128" y="2"/>
                      <a:pt x="128" y="1"/>
                    </a:cubicBezTo>
                    <a:cubicBezTo>
                      <a:pt x="128" y="0"/>
                      <a:pt x="128" y="0"/>
                      <a:pt x="127" y="0"/>
                    </a:cubicBezTo>
                    <a:cubicBezTo>
                      <a:pt x="127" y="0"/>
                      <a:pt x="126" y="1"/>
                      <a:pt x="126" y="1"/>
                    </a:cubicBezTo>
                    <a:cubicBezTo>
                      <a:pt x="126" y="2"/>
                      <a:pt x="127" y="2"/>
                      <a:pt x="127" y="2"/>
                    </a:cubicBezTo>
                    <a:moveTo>
                      <a:pt x="122" y="3"/>
                    </a:moveTo>
                    <a:cubicBezTo>
                      <a:pt x="122" y="3"/>
                      <a:pt x="123" y="2"/>
                      <a:pt x="123" y="2"/>
                    </a:cubicBezTo>
                    <a:cubicBezTo>
                      <a:pt x="123" y="1"/>
                      <a:pt x="122" y="1"/>
                      <a:pt x="122" y="1"/>
                    </a:cubicBezTo>
                    <a:cubicBezTo>
                      <a:pt x="121" y="1"/>
                      <a:pt x="121" y="1"/>
                      <a:pt x="121" y="2"/>
                    </a:cubicBezTo>
                    <a:cubicBezTo>
                      <a:pt x="121" y="2"/>
                      <a:pt x="121" y="3"/>
                      <a:pt x="122" y="3"/>
                    </a:cubicBezTo>
                    <a:moveTo>
                      <a:pt x="116" y="4"/>
                    </a:moveTo>
                    <a:cubicBezTo>
                      <a:pt x="117" y="3"/>
                      <a:pt x="117" y="3"/>
                      <a:pt x="117" y="2"/>
                    </a:cubicBezTo>
                    <a:cubicBezTo>
                      <a:pt x="117" y="2"/>
                      <a:pt x="117" y="1"/>
                      <a:pt x="116" y="1"/>
                    </a:cubicBezTo>
                    <a:cubicBezTo>
                      <a:pt x="115" y="1"/>
                      <a:pt x="115" y="2"/>
                      <a:pt x="115" y="3"/>
                    </a:cubicBezTo>
                    <a:cubicBezTo>
                      <a:pt x="115" y="3"/>
                      <a:pt x="116" y="4"/>
                      <a:pt x="116" y="4"/>
                    </a:cubicBezTo>
                    <a:moveTo>
                      <a:pt x="111" y="5"/>
                    </a:moveTo>
                    <a:cubicBezTo>
                      <a:pt x="112" y="4"/>
                      <a:pt x="112" y="4"/>
                      <a:pt x="112" y="3"/>
                    </a:cubicBezTo>
                    <a:cubicBezTo>
                      <a:pt x="112" y="3"/>
                      <a:pt x="111" y="2"/>
                      <a:pt x="110" y="2"/>
                    </a:cubicBezTo>
                    <a:cubicBezTo>
                      <a:pt x="110" y="2"/>
                      <a:pt x="109" y="3"/>
                      <a:pt x="110" y="4"/>
                    </a:cubicBezTo>
                    <a:cubicBezTo>
                      <a:pt x="110" y="4"/>
                      <a:pt x="110" y="5"/>
                      <a:pt x="111" y="5"/>
                    </a:cubicBezTo>
                    <a:moveTo>
                      <a:pt x="105" y="6"/>
                    </a:moveTo>
                    <a:cubicBezTo>
                      <a:pt x="106" y="6"/>
                      <a:pt x="106" y="5"/>
                      <a:pt x="106" y="4"/>
                    </a:cubicBezTo>
                    <a:cubicBezTo>
                      <a:pt x="106" y="4"/>
                      <a:pt x="106" y="3"/>
                      <a:pt x="105" y="4"/>
                    </a:cubicBezTo>
                    <a:cubicBezTo>
                      <a:pt x="104" y="4"/>
                      <a:pt x="104" y="4"/>
                      <a:pt x="104" y="5"/>
                    </a:cubicBezTo>
                    <a:cubicBezTo>
                      <a:pt x="104" y="5"/>
                      <a:pt x="105" y="6"/>
                      <a:pt x="105" y="6"/>
                    </a:cubicBezTo>
                    <a:moveTo>
                      <a:pt x="100" y="7"/>
                    </a:moveTo>
                    <a:cubicBezTo>
                      <a:pt x="101" y="7"/>
                      <a:pt x="101" y="6"/>
                      <a:pt x="101" y="6"/>
                    </a:cubicBezTo>
                    <a:cubicBezTo>
                      <a:pt x="101" y="5"/>
                      <a:pt x="100" y="5"/>
                      <a:pt x="100" y="5"/>
                    </a:cubicBezTo>
                    <a:cubicBezTo>
                      <a:pt x="99" y="5"/>
                      <a:pt x="99" y="6"/>
                      <a:pt x="99" y="6"/>
                    </a:cubicBezTo>
                    <a:cubicBezTo>
                      <a:pt x="99" y="7"/>
                      <a:pt x="100" y="7"/>
                      <a:pt x="100" y="7"/>
                    </a:cubicBezTo>
                    <a:moveTo>
                      <a:pt x="95" y="9"/>
                    </a:moveTo>
                    <a:cubicBezTo>
                      <a:pt x="95" y="9"/>
                      <a:pt x="96" y="8"/>
                      <a:pt x="96" y="7"/>
                    </a:cubicBezTo>
                    <a:cubicBezTo>
                      <a:pt x="95" y="7"/>
                      <a:pt x="95" y="6"/>
                      <a:pt x="94" y="7"/>
                    </a:cubicBezTo>
                    <a:cubicBezTo>
                      <a:pt x="94" y="7"/>
                      <a:pt x="93" y="7"/>
                      <a:pt x="93" y="8"/>
                    </a:cubicBezTo>
                    <a:cubicBezTo>
                      <a:pt x="94" y="9"/>
                      <a:pt x="94" y="9"/>
                      <a:pt x="95" y="9"/>
                    </a:cubicBezTo>
                    <a:moveTo>
                      <a:pt x="90" y="11"/>
                    </a:moveTo>
                    <a:cubicBezTo>
                      <a:pt x="90" y="10"/>
                      <a:pt x="91" y="10"/>
                      <a:pt x="90" y="9"/>
                    </a:cubicBezTo>
                    <a:cubicBezTo>
                      <a:pt x="90" y="9"/>
                      <a:pt x="89" y="8"/>
                      <a:pt x="89" y="9"/>
                    </a:cubicBezTo>
                    <a:cubicBezTo>
                      <a:pt x="88" y="9"/>
                      <a:pt x="88" y="9"/>
                      <a:pt x="88" y="10"/>
                    </a:cubicBezTo>
                    <a:cubicBezTo>
                      <a:pt x="88" y="11"/>
                      <a:pt x="89" y="11"/>
                      <a:pt x="90" y="11"/>
                    </a:cubicBezTo>
                    <a:moveTo>
                      <a:pt x="85" y="13"/>
                    </a:moveTo>
                    <a:cubicBezTo>
                      <a:pt x="85" y="12"/>
                      <a:pt x="85" y="12"/>
                      <a:pt x="85" y="11"/>
                    </a:cubicBezTo>
                    <a:cubicBezTo>
                      <a:pt x="85" y="11"/>
                      <a:pt x="84" y="10"/>
                      <a:pt x="84" y="11"/>
                    </a:cubicBezTo>
                    <a:cubicBezTo>
                      <a:pt x="83" y="11"/>
                      <a:pt x="83" y="12"/>
                      <a:pt x="83" y="12"/>
                    </a:cubicBezTo>
                    <a:cubicBezTo>
                      <a:pt x="83" y="13"/>
                      <a:pt x="84" y="13"/>
                      <a:pt x="85" y="13"/>
                    </a:cubicBezTo>
                    <a:moveTo>
                      <a:pt x="79" y="15"/>
                    </a:moveTo>
                    <a:cubicBezTo>
                      <a:pt x="80" y="15"/>
                      <a:pt x="80" y="14"/>
                      <a:pt x="80" y="13"/>
                    </a:cubicBezTo>
                    <a:cubicBezTo>
                      <a:pt x="80" y="13"/>
                      <a:pt x="79" y="13"/>
                      <a:pt x="79" y="13"/>
                    </a:cubicBezTo>
                    <a:cubicBezTo>
                      <a:pt x="78" y="13"/>
                      <a:pt x="78" y="14"/>
                      <a:pt x="78" y="14"/>
                    </a:cubicBezTo>
                    <a:cubicBezTo>
                      <a:pt x="78" y="15"/>
                      <a:pt x="79" y="15"/>
                      <a:pt x="79" y="15"/>
                    </a:cubicBezTo>
                    <a:moveTo>
                      <a:pt x="75" y="17"/>
                    </a:moveTo>
                    <a:cubicBezTo>
                      <a:pt x="75" y="17"/>
                      <a:pt x="75" y="16"/>
                      <a:pt x="75" y="16"/>
                    </a:cubicBezTo>
                    <a:cubicBezTo>
                      <a:pt x="75" y="15"/>
                      <a:pt x="74" y="15"/>
                      <a:pt x="73" y="15"/>
                    </a:cubicBezTo>
                    <a:cubicBezTo>
                      <a:pt x="73" y="15"/>
                      <a:pt x="73" y="15"/>
                      <a:pt x="73" y="15"/>
                    </a:cubicBezTo>
                    <a:cubicBezTo>
                      <a:pt x="73" y="16"/>
                      <a:pt x="73" y="16"/>
                      <a:pt x="73" y="17"/>
                    </a:cubicBezTo>
                    <a:cubicBezTo>
                      <a:pt x="73" y="18"/>
                      <a:pt x="74" y="18"/>
                      <a:pt x="75" y="17"/>
                    </a:cubicBezTo>
                    <a:moveTo>
                      <a:pt x="70" y="20"/>
                    </a:moveTo>
                    <a:cubicBezTo>
                      <a:pt x="70" y="20"/>
                      <a:pt x="70" y="19"/>
                      <a:pt x="70" y="19"/>
                    </a:cubicBezTo>
                    <a:cubicBezTo>
                      <a:pt x="70" y="18"/>
                      <a:pt x="69" y="18"/>
                      <a:pt x="69" y="18"/>
                    </a:cubicBezTo>
                    <a:cubicBezTo>
                      <a:pt x="68" y="19"/>
                      <a:pt x="68" y="19"/>
                      <a:pt x="68" y="20"/>
                    </a:cubicBezTo>
                    <a:cubicBezTo>
                      <a:pt x="68" y="20"/>
                      <a:pt x="69" y="20"/>
                      <a:pt x="70" y="20"/>
                    </a:cubicBezTo>
                    <a:cubicBezTo>
                      <a:pt x="70" y="20"/>
                      <a:pt x="70" y="20"/>
                      <a:pt x="70" y="20"/>
                    </a:cubicBezTo>
                    <a:moveTo>
                      <a:pt x="65" y="23"/>
                    </a:moveTo>
                    <a:cubicBezTo>
                      <a:pt x="66" y="23"/>
                      <a:pt x="66" y="22"/>
                      <a:pt x="65" y="21"/>
                    </a:cubicBezTo>
                    <a:cubicBezTo>
                      <a:pt x="65" y="21"/>
                      <a:pt x="64" y="21"/>
                      <a:pt x="64" y="21"/>
                    </a:cubicBezTo>
                    <a:cubicBezTo>
                      <a:pt x="64" y="21"/>
                      <a:pt x="64" y="21"/>
                      <a:pt x="64" y="21"/>
                    </a:cubicBezTo>
                    <a:cubicBezTo>
                      <a:pt x="63" y="21"/>
                      <a:pt x="63" y="22"/>
                      <a:pt x="63" y="23"/>
                    </a:cubicBezTo>
                    <a:cubicBezTo>
                      <a:pt x="64" y="23"/>
                      <a:pt x="64" y="23"/>
                      <a:pt x="65" y="23"/>
                    </a:cubicBezTo>
                    <a:moveTo>
                      <a:pt x="60" y="26"/>
                    </a:moveTo>
                    <a:cubicBezTo>
                      <a:pt x="61" y="26"/>
                      <a:pt x="61" y="25"/>
                      <a:pt x="61" y="25"/>
                    </a:cubicBezTo>
                    <a:cubicBezTo>
                      <a:pt x="60" y="24"/>
                      <a:pt x="60" y="24"/>
                      <a:pt x="59" y="24"/>
                    </a:cubicBezTo>
                    <a:cubicBezTo>
                      <a:pt x="59" y="25"/>
                      <a:pt x="58" y="25"/>
                      <a:pt x="59" y="26"/>
                    </a:cubicBezTo>
                    <a:cubicBezTo>
                      <a:pt x="59" y="26"/>
                      <a:pt x="60" y="26"/>
                      <a:pt x="60" y="26"/>
                    </a:cubicBezTo>
                    <a:moveTo>
                      <a:pt x="56" y="29"/>
                    </a:moveTo>
                    <a:cubicBezTo>
                      <a:pt x="56" y="29"/>
                      <a:pt x="56" y="28"/>
                      <a:pt x="56" y="28"/>
                    </a:cubicBezTo>
                    <a:cubicBezTo>
                      <a:pt x="56" y="27"/>
                      <a:pt x="55" y="27"/>
                      <a:pt x="55" y="28"/>
                    </a:cubicBezTo>
                    <a:cubicBezTo>
                      <a:pt x="54" y="28"/>
                      <a:pt x="54" y="29"/>
                      <a:pt x="54" y="29"/>
                    </a:cubicBezTo>
                    <a:cubicBezTo>
                      <a:pt x="55" y="30"/>
                      <a:pt x="55" y="30"/>
                      <a:pt x="56" y="29"/>
                    </a:cubicBezTo>
                    <a:moveTo>
                      <a:pt x="52" y="33"/>
                    </a:moveTo>
                    <a:cubicBezTo>
                      <a:pt x="52" y="32"/>
                      <a:pt x="52" y="32"/>
                      <a:pt x="52" y="31"/>
                    </a:cubicBezTo>
                    <a:cubicBezTo>
                      <a:pt x="51" y="31"/>
                      <a:pt x="51" y="31"/>
                      <a:pt x="50" y="31"/>
                    </a:cubicBezTo>
                    <a:cubicBezTo>
                      <a:pt x="50" y="31"/>
                      <a:pt x="50" y="32"/>
                      <a:pt x="50" y="33"/>
                    </a:cubicBezTo>
                    <a:cubicBezTo>
                      <a:pt x="50" y="33"/>
                      <a:pt x="51" y="33"/>
                      <a:pt x="52" y="33"/>
                    </a:cubicBezTo>
                    <a:moveTo>
                      <a:pt x="47" y="36"/>
                    </a:moveTo>
                    <a:cubicBezTo>
                      <a:pt x="48" y="36"/>
                      <a:pt x="48" y="35"/>
                      <a:pt x="47" y="35"/>
                    </a:cubicBezTo>
                    <a:cubicBezTo>
                      <a:pt x="47" y="34"/>
                      <a:pt x="46" y="34"/>
                      <a:pt x="46" y="35"/>
                    </a:cubicBezTo>
                    <a:cubicBezTo>
                      <a:pt x="46" y="35"/>
                      <a:pt x="46" y="35"/>
                      <a:pt x="46" y="35"/>
                    </a:cubicBezTo>
                    <a:cubicBezTo>
                      <a:pt x="45" y="35"/>
                      <a:pt x="45" y="36"/>
                      <a:pt x="46" y="36"/>
                    </a:cubicBezTo>
                    <a:cubicBezTo>
                      <a:pt x="46" y="37"/>
                      <a:pt x="47" y="37"/>
                      <a:pt x="47" y="36"/>
                    </a:cubicBezTo>
                    <a:moveTo>
                      <a:pt x="43" y="40"/>
                    </a:moveTo>
                    <a:cubicBezTo>
                      <a:pt x="44" y="40"/>
                      <a:pt x="44" y="39"/>
                      <a:pt x="43" y="39"/>
                    </a:cubicBezTo>
                    <a:cubicBezTo>
                      <a:pt x="43" y="38"/>
                      <a:pt x="42" y="38"/>
                      <a:pt x="42" y="39"/>
                    </a:cubicBezTo>
                    <a:cubicBezTo>
                      <a:pt x="41" y="39"/>
                      <a:pt x="41" y="40"/>
                      <a:pt x="42" y="40"/>
                    </a:cubicBezTo>
                    <a:cubicBezTo>
                      <a:pt x="42" y="41"/>
                      <a:pt x="43" y="41"/>
                      <a:pt x="43" y="40"/>
                    </a:cubicBezTo>
                    <a:cubicBezTo>
                      <a:pt x="43" y="40"/>
                      <a:pt x="43" y="40"/>
                      <a:pt x="43" y="40"/>
                    </a:cubicBezTo>
                    <a:moveTo>
                      <a:pt x="39" y="44"/>
                    </a:moveTo>
                    <a:cubicBezTo>
                      <a:pt x="40" y="44"/>
                      <a:pt x="40" y="43"/>
                      <a:pt x="39" y="43"/>
                    </a:cubicBezTo>
                    <a:cubicBezTo>
                      <a:pt x="39" y="42"/>
                      <a:pt x="38" y="42"/>
                      <a:pt x="38" y="43"/>
                    </a:cubicBezTo>
                    <a:cubicBezTo>
                      <a:pt x="37" y="43"/>
                      <a:pt x="37" y="44"/>
                      <a:pt x="38" y="44"/>
                    </a:cubicBezTo>
                    <a:cubicBezTo>
                      <a:pt x="38" y="45"/>
                      <a:pt x="39" y="45"/>
                      <a:pt x="39" y="44"/>
                    </a:cubicBezTo>
                    <a:moveTo>
                      <a:pt x="36" y="48"/>
                    </a:moveTo>
                    <a:cubicBezTo>
                      <a:pt x="36" y="48"/>
                      <a:pt x="36" y="47"/>
                      <a:pt x="36" y="47"/>
                    </a:cubicBezTo>
                    <a:cubicBezTo>
                      <a:pt x="35" y="46"/>
                      <a:pt x="34" y="46"/>
                      <a:pt x="34" y="47"/>
                    </a:cubicBezTo>
                    <a:cubicBezTo>
                      <a:pt x="34" y="47"/>
                      <a:pt x="34" y="48"/>
                      <a:pt x="34" y="48"/>
                    </a:cubicBezTo>
                    <a:cubicBezTo>
                      <a:pt x="35" y="49"/>
                      <a:pt x="35" y="49"/>
                      <a:pt x="36" y="48"/>
                    </a:cubicBezTo>
                    <a:moveTo>
                      <a:pt x="32" y="52"/>
                    </a:moveTo>
                    <a:cubicBezTo>
                      <a:pt x="33" y="52"/>
                      <a:pt x="32" y="51"/>
                      <a:pt x="32" y="51"/>
                    </a:cubicBezTo>
                    <a:cubicBezTo>
                      <a:pt x="32" y="50"/>
                      <a:pt x="31" y="51"/>
                      <a:pt x="30" y="51"/>
                    </a:cubicBezTo>
                    <a:cubicBezTo>
                      <a:pt x="30" y="52"/>
                      <a:pt x="30" y="52"/>
                      <a:pt x="31" y="53"/>
                    </a:cubicBezTo>
                    <a:cubicBezTo>
                      <a:pt x="31" y="53"/>
                      <a:pt x="32" y="53"/>
                      <a:pt x="32" y="52"/>
                    </a:cubicBezTo>
                    <a:moveTo>
                      <a:pt x="29" y="57"/>
                    </a:moveTo>
                    <a:cubicBezTo>
                      <a:pt x="29" y="56"/>
                      <a:pt x="29" y="56"/>
                      <a:pt x="29" y="55"/>
                    </a:cubicBezTo>
                    <a:cubicBezTo>
                      <a:pt x="28" y="55"/>
                      <a:pt x="27" y="55"/>
                      <a:pt x="27" y="56"/>
                    </a:cubicBezTo>
                    <a:cubicBezTo>
                      <a:pt x="27" y="56"/>
                      <a:pt x="27" y="57"/>
                      <a:pt x="27" y="57"/>
                    </a:cubicBezTo>
                    <a:cubicBezTo>
                      <a:pt x="28" y="57"/>
                      <a:pt x="28" y="57"/>
                      <a:pt x="29" y="57"/>
                    </a:cubicBezTo>
                    <a:moveTo>
                      <a:pt x="26" y="61"/>
                    </a:moveTo>
                    <a:cubicBezTo>
                      <a:pt x="26" y="61"/>
                      <a:pt x="26" y="60"/>
                      <a:pt x="25" y="60"/>
                    </a:cubicBezTo>
                    <a:cubicBezTo>
                      <a:pt x="25" y="59"/>
                      <a:pt x="24" y="60"/>
                      <a:pt x="24" y="60"/>
                    </a:cubicBezTo>
                    <a:cubicBezTo>
                      <a:pt x="24" y="60"/>
                      <a:pt x="24" y="60"/>
                      <a:pt x="24" y="60"/>
                    </a:cubicBezTo>
                    <a:cubicBezTo>
                      <a:pt x="23" y="61"/>
                      <a:pt x="24" y="61"/>
                      <a:pt x="24" y="62"/>
                    </a:cubicBezTo>
                    <a:cubicBezTo>
                      <a:pt x="25" y="62"/>
                      <a:pt x="25" y="62"/>
                      <a:pt x="26" y="61"/>
                    </a:cubicBezTo>
                    <a:cubicBezTo>
                      <a:pt x="26" y="61"/>
                      <a:pt x="26" y="61"/>
                      <a:pt x="26" y="61"/>
                    </a:cubicBezTo>
                    <a:moveTo>
                      <a:pt x="23" y="66"/>
                    </a:moveTo>
                    <a:cubicBezTo>
                      <a:pt x="23" y="65"/>
                      <a:pt x="23" y="65"/>
                      <a:pt x="22" y="64"/>
                    </a:cubicBezTo>
                    <a:cubicBezTo>
                      <a:pt x="22" y="64"/>
                      <a:pt x="21" y="64"/>
                      <a:pt x="21" y="65"/>
                    </a:cubicBezTo>
                    <a:cubicBezTo>
                      <a:pt x="20" y="65"/>
                      <a:pt x="21" y="66"/>
                      <a:pt x="21" y="66"/>
                    </a:cubicBezTo>
                    <a:cubicBezTo>
                      <a:pt x="22" y="67"/>
                      <a:pt x="22" y="67"/>
                      <a:pt x="23" y="66"/>
                    </a:cubicBezTo>
                    <a:moveTo>
                      <a:pt x="20" y="71"/>
                    </a:moveTo>
                    <a:cubicBezTo>
                      <a:pt x="20" y="70"/>
                      <a:pt x="20" y="70"/>
                      <a:pt x="19" y="69"/>
                    </a:cubicBezTo>
                    <a:cubicBezTo>
                      <a:pt x="19" y="69"/>
                      <a:pt x="18" y="69"/>
                      <a:pt x="18" y="70"/>
                    </a:cubicBezTo>
                    <a:cubicBezTo>
                      <a:pt x="18" y="70"/>
                      <a:pt x="18" y="71"/>
                      <a:pt x="18" y="71"/>
                    </a:cubicBezTo>
                    <a:cubicBezTo>
                      <a:pt x="19" y="72"/>
                      <a:pt x="19" y="71"/>
                      <a:pt x="20" y="71"/>
                    </a:cubicBezTo>
                    <a:cubicBezTo>
                      <a:pt x="20" y="71"/>
                      <a:pt x="20" y="71"/>
                      <a:pt x="20" y="71"/>
                    </a:cubicBezTo>
                    <a:moveTo>
                      <a:pt x="17" y="76"/>
                    </a:moveTo>
                    <a:cubicBezTo>
                      <a:pt x="17" y="75"/>
                      <a:pt x="17" y="74"/>
                      <a:pt x="17" y="74"/>
                    </a:cubicBezTo>
                    <a:cubicBezTo>
                      <a:pt x="16" y="74"/>
                      <a:pt x="15" y="74"/>
                      <a:pt x="15" y="75"/>
                    </a:cubicBezTo>
                    <a:cubicBezTo>
                      <a:pt x="15" y="75"/>
                      <a:pt x="15" y="76"/>
                      <a:pt x="16" y="76"/>
                    </a:cubicBezTo>
                    <a:cubicBezTo>
                      <a:pt x="16" y="76"/>
                      <a:pt x="17" y="76"/>
                      <a:pt x="17" y="76"/>
                    </a:cubicBezTo>
                    <a:moveTo>
                      <a:pt x="15" y="81"/>
                    </a:moveTo>
                    <a:cubicBezTo>
                      <a:pt x="15" y="80"/>
                      <a:pt x="15" y="79"/>
                      <a:pt x="14" y="79"/>
                    </a:cubicBezTo>
                    <a:cubicBezTo>
                      <a:pt x="14" y="79"/>
                      <a:pt x="13" y="79"/>
                      <a:pt x="13" y="80"/>
                    </a:cubicBezTo>
                    <a:cubicBezTo>
                      <a:pt x="13" y="80"/>
                      <a:pt x="13" y="80"/>
                      <a:pt x="13" y="80"/>
                    </a:cubicBezTo>
                    <a:cubicBezTo>
                      <a:pt x="12" y="80"/>
                      <a:pt x="13" y="81"/>
                      <a:pt x="13" y="81"/>
                    </a:cubicBezTo>
                    <a:cubicBezTo>
                      <a:pt x="14" y="81"/>
                      <a:pt x="14" y="81"/>
                      <a:pt x="15" y="81"/>
                    </a:cubicBezTo>
                    <a:moveTo>
                      <a:pt x="13" y="86"/>
                    </a:moveTo>
                    <a:cubicBezTo>
                      <a:pt x="13" y="85"/>
                      <a:pt x="12" y="85"/>
                      <a:pt x="12" y="84"/>
                    </a:cubicBezTo>
                    <a:cubicBezTo>
                      <a:pt x="11" y="84"/>
                      <a:pt x="11" y="84"/>
                      <a:pt x="10" y="85"/>
                    </a:cubicBezTo>
                    <a:cubicBezTo>
                      <a:pt x="10" y="85"/>
                      <a:pt x="10" y="85"/>
                      <a:pt x="10" y="85"/>
                    </a:cubicBezTo>
                    <a:cubicBezTo>
                      <a:pt x="10" y="85"/>
                      <a:pt x="10" y="86"/>
                      <a:pt x="11" y="86"/>
                    </a:cubicBezTo>
                    <a:cubicBezTo>
                      <a:pt x="12" y="87"/>
                      <a:pt x="12" y="86"/>
                      <a:pt x="13" y="86"/>
                    </a:cubicBezTo>
                    <a:cubicBezTo>
                      <a:pt x="13" y="86"/>
                      <a:pt x="13" y="86"/>
                      <a:pt x="13" y="86"/>
                    </a:cubicBezTo>
                    <a:moveTo>
                      <a:pt x="11" y="91"/>
                    </a:moveTo>
                    <a:cubicBezTo>
                      <a:pt x="11" y="90"/>
                      <a:pt x="10" y="90"/>
                      <a:pt x="10" y="90"/>
                    </a:cubicBezTo>
                    <a:cubicBezTo>
                      <a:pt x="9" y="89"/>
                      <a:pt x="9" y="90"/>
                      <a:pt x="8" y="90"/>
                    </a:cubicBezTo>
                    <a:cubicBezTo>
                      <a:pt x="8" y="91"/>
                      <a:pt x="9" y="91"/>
                      <a:pt x="9" y="92"/>
                    </a:cubicBezTo>
                    <a:cubicBezTo>
                      <a:pt x="10" y="92"/>
                      <a:pt x="10" y="92"/>
                      <a:pt x="11" y="91"/>
                    </a:cubicBezTo>
                    <a:moveTo>
                      <a:pt x="9" y="96"/>
                    </a:moveTo>
                    <a:cubicBezTo>
                      <a:pt x="9" y="96"/>
                      <a:pt x="9" y="95"/>
                      <a:pt x="8" y="95"/>
                    </a:cubicBezTo>
                    <a:cubicBezTo>
                      <a:pt x="7" y="95"/>
                      <a:pt x="7" y="95"/>
                      <a:pt x="7" y="96"/>
                    </a:cubicBezTo>
                    <a:cubicBezTo>
                      <a:pt x="6" y="96"/>
                      <a:pt x="7" y="97"/>
                      <a:pt x="7" y="97"/>
                    </a:cubicBezTo>
                    <a:cubicBezTo>
                      <a:pt x="8" y="97"/>
                      <a:pt x="9" y="97"/>
                      <a:pt x="9" y="96"/>
                    </a:cubicBezTo>
                    <a:moveTo>
                      <a:pt x="7" y="102"/>
                    </a:moveTo>
                    <a:cubicBezTo>
                      <a:pt x="7" y="101"/>
                      <a:pt x="7" y="100"/>
                      <a:pt x="6" y="100"/>
                    </a:cubicBezTo>
                    <a:cubicBezTo>
                      <a:pt x="6" y="100"/>
                      <a:pt x="5" y="100"/>
                      <a:pt x="5" y="101"/>
                    </a:cubicBezTo>
                    <a:cubicBezTo>
                      <a:pt x="5" y="102"/>
                      <a:pt x="5" y="102"/>
                      <a:pt x="6" y="102"/>
                    </a:cubicBezTo>
                    <a:cubicBezTo>
                      <a:pt x="6" y="102"/>
                      <a:pt x="7" y="102"/>
                      <a:pt x="7" y="102"/>
                    </a:cubicBezTo>
                    <a:moveTo>
                      <a:pt x="6" y="107"/>
                    </a:moveTo>
                    <a:cubicBezTo>
                      <a:pt x="6" y="106"/>
                      <a:pt x="6" y="106"/>
                      <a:pt x="5" y="106"/>
                    </a:cubicBezTo>
                    <a:cubicBezTo>
                      <a:pt x="4" y="105"/>
                      <a:pt x="4" y="106"/>
                      <a:pt x="4" y="106"/>
                    </a:cubicBezTo>
                    <a:cubicBezTo>
                      <a:pt x="4" y="107"/>
                      <a:pt x="4" y="108"/>
                      <a:pt x="5" y="108"/>
                    </a:cubicBezTo>
                    <a:cubicBezTo>
                      <a:pt x="5" y="108"/>
                      <a:pt x="6" y="107"/>
                      <a:pt x="6" y="107"/>
                    </a:cubicBezTo>
                    <a:moveTo>
                      <a:pt x="5" y="112"/>
                    </a:moveTo>
                    <a:cubicBezTo>
                      <a:pt x="5" y="112"/>
                      <a:pt x="4" y="111"/>
                      <a:pt x="4" y="111"/>
                    </a:cubicBezTo>
                    <a:cubicBezTo>
                      <a:pt x="3" y="111"/>
                      <a:pt x="3" y="111"/>
                      <a:pt x="3" y="112"/>
                    </a:cubicBezTo>
                    <a:cubicBezTo>
                      <a:pt x="2" y="113"/>
                      <a:pt x="3" y="113"/>
                      <a:pt x="3" y="113"/>
                    </a:cubicBezTo>
                    <a:cubicBezTo>
                      <a:pt x="4" y="113"/>
                      <a:pt x="5" y="113"/>
                      <a:pt x="5" y="112"/>
                    </a:cubicBezTo>
                    <a:moveTo>
                      <a:pt x="4" y="118"/>
                    </a:moveTo>
                    <a:cubicBezTo>
                      <a:pt x="4" y="117"/>
                      <a:pt x="4" y="117"/>
                      <a:pt x="3" y="117"/>
                    </a:cubicBezTo>
                    <a:cubicBezTo>
                      <a:pt x="2" y="116"/>
                      <a:pt x="2" y="117"/>
                      <a:pt x="2" y="117"/>
                    </a:cubicBezTo>
                    <a:cubicBezTo>
                      <a:pt x="2" y="118"/>
                      <a:pt x="2" y="119"/>
                      <a:pt x="3" y="119"/>
                    </a:cubicBezTo>
                    <a:cubicBezTo>
                      <a:pt x="3" y="119"/>
                      <a:pt x="4" y="118"/>
                      <a:pt x="4" y="118"/>
                    </a:cubicBezTo>
                    <a:moveTo>
                      <a:pt x="3" y="123"/>
                    </a:moveTo>
                    <a:cubicBezTo>
                      <a:pt x="3" y="123"/>
                      <a:pt x="3" y="122"/>
                      <a:pt x="2" y="122"/>
                    </a:cubicBezTo>
                    <a:cubicBezTo>
                      <a:pt x="2" y="122"/>
                      <a:pt x="1" y="122"/>
                      <a:pt x="1" y="123"/>
                    </a:cubicBezTo>
                    <a:cubicBezTo>
                      <a:pt x="1" y="124"/>
                      <a:pt x="1" y="124"/>
                      <a:pt x="2" y="124"/>
                    </a:cubicBezTo>
                    <a:cubicBezTo>
                      <a:pt x="3" y="124"/>
                      <a:pt x="3" y="124"/>
                      <a:pt x="3" y="123"/>
                    </a:cubicBezTo>
                    <a:moveTo>
                      <a:pt x="3" y="129"/>
                    </a:moveTo>
                    <a:cubicBezTo>
                      <a:pt x="3" y="128"/>
                      <a:pt x="2" y="128"/>
                      <a:pt x="2" y="128"/>
                    </a:cubicBezTo>
                    <a:cubicBezTo>
                      <a:pt x="1" y="128"/>
                      <a:pt x="1" y="128"/>
                      <a:pt x="1" y="129"/>
                    </a:cubicBezTo>
                    <a:cubicBezTo>
                      <a:pt x="1" y="129"/>
                      <a:pt x="1" y="129"/>
                      <a:pt x="1" y="129"/>
                    </a:cubicBezTo>
                    <a:cubicBezTo>
                      <a:pt x="0" y="129"/>
                      <a:pt x="1" y="130"/>
                      <a:pt x="2" y="130"/>
                    </a:cubicBezTo>
                    <a:cubicBezTo>
                      <a:pt x="2" y="130"/>
                      <a:pt x="3" y="129"/>
                      <a:pt x="3" y="129"/>
                    </a:cubicBezTo>
                    <a:cubicBezTo>
                      <a:pt x="3" y="129"/>
                      <a:pt x="3" y="129"/>
                      <a:pt x="3" y="129"/>
                    </a:cubicBezTo>
                    <a:moveTo>
                      <a:pt x="3" y="134"/>
                    </a:moveTo>
                    <a:cubicBezTo>
                      <a:pt x="3" y="134"/>
                      <a:pt x="2" y="133"/>
                      <a:pt x="1" y="133"/>
                    </a:cubicBezTo>
                    <a:cubicBezTo>
                      <a:pt x="1" y="133"/>
                      <a:pt x="0" y="134"/>
                      <a:pt x="0" y="134"/>
                    </a:cubicBezTo>
                    <a:cubicBezTo>
                      <a:pt x="0" y="134"/>
                      <a:pt x="0" y="134"/>
                      <a:pt x="0" y="134"/>
                    </a:cubicBezTo>
                    <a:cubicBezTo>
                      <a:pt x="0" y="135"/>
                      <a:pt x="1" y="135"/>
                      <a:pt x="1" y="135"/>
                    </a:cubicBezTo>
                    <a:cubicBezTo>
                      <a:pt x="2" y="135"/>
                      <a:pt x="3" y="135"/>
                      <a:pt x="3" y="134"/>
                    </a:cubicBezTo>
                    <a:moveTo>
                      <a:pt x="3" y="140"/>
                    </a:moveTo>
                    <a:cubicBezTo>
                      <a:pt x="3" y="139"/>
                      <a:pt x="2" y="139"/>
                      <a:pt x="1" y="139"/>
                    </a:cubicBezTo>
                    <a:cubicBezTo>
                      <a:pt x="1" y="139"/>
                      <a:pt x="0" y="139"/>
                      <a:pt x="0" y="140"/>
                    </a:cubicBezTo>
                    <a:cubicBezTo>
                      <a:pt x="0" y="141"/>
                      <a:pt x="1" y="141"/>
                      <a:pt x="1" y="141"/>
                    </a:cubicBezTo>
                    <a:cubicBezTo>
                      <a:pt x="2" y="141"/>
                      <a:pt x="3" y="140"/>
                      <a:pt x="3" y="140"/>
                    </a:cubicBezTo>
                    <a:moveTo>
                      <a:pt x="3" y="145"/>
                    </a:moveTo>
                    <a:cubicBezTo>
                      <a:pt x="3" y="145"/>
                      <a:pt x="2" y="144"/>
                      <a:pt x="2" y="144"/>
                    </a:cubicBezTo>
                    <a:cubicBezTo>
                      <a:pt x="1" y="144"/>
                      <a:pt x="1" y="145"/>
                      <a:pt x="1" y="146"/>
                    </a:cubicBezTo>
                    <a:cubicBezTo>
                      <a:pt x="1" y="146"/>
                      <a:pt x="1" y="147"/>
                      <a:pt x="2" y="147"/>
                    </a:cubicBezTo>
                    <a:cubicBezTo>
                      <a:pt x="2" y="147"/>
                      <a:pt x="3" y="146"/>
                      <a:pt x="3" y="145"/>
                    </a:cubicBezTo>
                    <a:moveTo>
                      <a:pt x="3" y="151"/>
                    </a:moveTo>
                    <a:cubicBezTo>
                      <a:pt x="3" y="150"/>
                      <a:pt x="3" y="150"/>
                      <a:pt x="2" y="150"/>
                    </a:cubicBezTo>
                    <a:cubicBezTo>
                      <a:pt x="1" y="150"/>
                      <a:pt x="1" y="151"/>
                      <a:pt x="1" y="151"/>
                    </a:cubicBezTo>
                    <a:cubicBezTo>
                      <a:pt x="1" y="151"/>
                      <a:pt x="1" y="151"/>
                      <a:pt x="1" y="151"/>
                    </a:cubicBezTo>
                    <a:cubicBezTo>
                      <a:pt x="1" y="152"/>
                      <a:pt x="2" y="152"/>
                      <a:pt x="2" y="152"/>
                    </a:cubicBezTo>
                    <a:cubicBezTo>
                      <a:pt x="3" y="152"/>
                      <a:pt x="3" y="152"/>
                      <a:pt x="3" y="151"/>
                    </a:cubicBezTo>
                    <a:cubicBezTo>
                      <a:pt x="3" y="151"/>
                      <a:pt x="3" y="151"/>
                      <a:pt x="3" y="151"/>
                    </a:cubicBezTo>
                    <a:moveTo>
                      <a:pt x="4" y="156"/>
                    </a:moveTo>
                    <a:cubicBezTo>
                      <a:pt x="4" y="156"/>
                      <a:pt x="3" y="155"/>
                      <a:pt x="3" y="155"/>
                    </a:cubicBezTo>
                    <a:cubicBezTo>
                      <a:pt x="2" y="156"/>
                      <a:pt x="2" y="156"/>
                      <a:pt x="2" y="157"/>
                    </a:cubicBezTo>
                    <a:cubicBezTo>
                      <a:pt x="2" y="157"/>
                      <a:pt x="2" y="157"/>
                      <a:pt x="2" y="157"/>
                    </a:cubicBezTo>
                    <a:cubicBezTo>
                      <a:pt x="2" y="157"/>
                      <a:pt x="2" y="158"/>
                      <a:pt x="3" y="158"/>
                    </a:cubicBezTo>
                    <a:cubicBezTo>
                      <a:pt x="4" y="158"/>
                      <a:pt x="4" y="157"/>
                      <a:pt x="4" y="156"/>
                    </a:cubicBezTo>
                    <a:moveTo>
                      <a:pt x="5" y="162"/>
                    </a:moveTo>
                    <a:cubicBezTo>
                      <a:pt x="5" y="161"/>
                      <a:pt x="4" y="161"/>
                      <a:pt x="4" y="161"/>
                    </a:cubicBezTo>
                    <a:cubicBezTo>
                      <a:pt x="3" y="161"/>
                      <a:pt x="3" y="162"/>
                      <a:pt x="3" y="162"/>
                    </a:cubicBezTo>
                    <a:cubicBezTo>
                      <a:pt x="3" y="163"/>
                      <a:pt x="3" y="163"/>
                      <a:pt x="4" y="163"/>
                    </a:cubicBezTo>
                    <a:cubicBezTo>
                      <a:pt x="5" y="163"/>
                      <a:pt x="5" y="162"/>
                      <a:pt x="5" y="162"/>
                    </a:cubicBezTo>
                    <a:moveTo>
                      <a:pt x="6" y="167"/>
                    </a:moveTo>
                    <a:cubicBezTo>
                      <a:pt x="6" y="167"/>
                      <a:pt x="5" y="166"/>
                      <a:pt x="5" y="166"/>
                    </a:cubicBezTo>
                    <a:cubicBezTo>
                      <a:pt x="4" y="167"/>
                      <a:pt x="4" y="167"/>
                      <a:pt x="4" y="168"/>
                    </a:cubicBezTo>
                    <a:cubicBezTo>
                      <a:pt x="4" y="168"/>
                      <a:pt x="5" y="169"/>
                      <a:pt x="5" y="169"/>
                    </a:cubicBezTo>
                    <a:cubicBezTo>
                      <a:pt x="6" y="168"/>
                      <a:pt x="6" y="168"/>
                      <a:pt x="6" y="167"/>
                    </a:cubicBezTo>
                    <a:moveTo>
                      <a:pt x="7" y="173"/>
                    </a:moveTo>
                    <a:cubicBezTo>
                      <a:pt x="7" y="172"/>
                      <a:pt x="7" y="172"/>
                      <a:pt x="6" y="172"/>
                    </a:cubicBezTo>
                    <a:cubicBezTo>
                      <a:pt x="5" y="172"/>
                      <a:pt x="5" y="173"/>
                      <a:pt x="5" y="173"/>
                    </a:cubicBezTo>
                    <a:cubicBezTo>
                      <a:pt x="5" y="174"/>
                      <a:pt x="6" y="174"/>
                      <a:pt x="7" y="174"/>
                    </a:cubicBezTo>
                    <a:cubicBezTo>
                      <a:pt x="7" y="174"/>
                      <a:pt x="7" y="173"/>
                      <a:pt x="7" y="173"/>
                    </a:cubicBezTo>
                    <a:moveTo>
                      <a:pt x="9" y="178"/>
                    </a:moveTo>
                    <a:cubicBezTo>
                      <a:pt x="9" y="177"/>
                      <a:pt x="8" y="177"/>
                      <a:pt x="7" y="177"/>
                    </a:cubicBezTo>
                    <a:cubicBezTo>
                      <a:pt x="7" y="177"/>
                      <a:pt x="7" y="178"/>
                      <a:pt x="7" y="179"/>
                    </a:cubicBezTo>
                    <a:cubicBezTo>
                      <a:pt x="7" y="179"/>
                      <a:pt x="7" y="179"/>
                      <a:pt x="7" y="179"/>
                    </a:cubicBezTo>
                    <a:cubicBezTo>
                      <a:pt x="7" y="179"/>
                      <a:pt x="8" y="180"/>
                      <a:pt x="8" y="179"/>
                    </a:cubicBezTo>
                    <a:cubicBezTo>
                      <a:pt x="9" y="179"/>
                      <a:pt x="9" y="179"/>
                      <a:pt x="9" y="178"/>
                    </a:cubicBezTo>
                    <a:cubicBezTo>
                      <a:pt x="9" y="178"/>
                      <a:pt x="9" y="178"/>
                      <a:pt x="9" y="178"/>
                    </a:cubicBezTo>
                    <a:moveTo>
                      <a:pt x="11" y="183"/>
                    </a:moveTo>
                    <a:cubicBezTo>
                      <a:pt x="10" y="183"/>
                      <a:pt x="10" y="182"/>
                      <a:pt x="9" y="183"/>
                    </a:cubicBezTo>
                    <a:cubicBezTo>
                      <a:pt x="9" y="183"/>
                      <a:pt x="8" y="183"/>
                      <a:pt x="9" y="184"/>
                    </a:cubicBezTo>
                    <a:cubicBezTo>
                      <a:pt x="9" y="184"/>
                      <a:pt x="9" y="184"/>
                      <a:pt x="9" y="184"/>
                    </a:cubicBezTo>
                    <a:cubicBezTo>
                      <a:pt x="9" y="185"/>
                      <a:pt x="9" y="185"/>
                      <a:pt x="10" y="185"/>
                    </a:cubicBezTo>
                    <a:cubicBezTo>
                      <a:pt x="11" y="184"/>
                      <a:pt x="11" y="184"/>
                      <a:pt x="11" y="183"/>
                    </a:cubicBezTo>
                    <a:moveTo>
                      <a:pt x="13" y="188"/>
                    </a:moveTo>
                    <a:cubicBezTo>
                      <a:pt x="12" y="188"/>
                      <a:pt x="12" y="188"/>
                      <a:pt x="11" y="188"/>
                    </a:cubicBezTo>
                    <a:cubicBezTo>
                      <a:pt x="11" y="188"/>
                      <a:pt x="10" y="189"/>
                      <a:pt x="11" y="189"/>
                    </a:cubicBezTo>
                    <a:cubicBezTo>
                      <a:pt x="11" y="189"/>
                      <a:pt x="11" y="189"/>
                      <a:pt x="11" y="189"/>
                    </a:cubicBezTo>
                    <a:cubicBezTo>
                      <a:pt x="11" y="190"/>
                      <a:pt x="12" y="190"/>
                      <a:pt x="12" y="190"/>
                    </a:cubicBezTo>
                    <a:cubicBezTo>
                      <a:pt x="13" y="190"/>
                      <a:pt x="13" y="189"/>
                      <a:pt x="13" y="188"/>
                    </a:cubicBezTo>
                    <a:moveTo>
                      <a:pt x="15" y="193"/>
                    </a:moveTo>
                    <a:cubicBezTo>
                      <a:pt x="15" y="193"/>
                      <a:pt x="14" y="193"/>
                      <a:pt x="13" y="193"/>
                    </a:cubicBezTo>
                    <a:cubicBezTo>
                      <a:pt x="13" y="193"/>
                      <a:pt x="13" y="194"/>
                      <a:pt x="13" y="194"/>
                    </a:cubicBezTo>
                    <a:cubicBezTo>
                      <a:pt x="13" y="195"/>
                      <a:pt x="14" y="195"/>
                      <a:pt x="14" y="195"/>
                    </a:cubicBezTo>
                    <a:cubicBezTo>
                      <a:pt x="15" y="195"/>
                      <a:pt x="15" y="194"/>
                      <a:pt x="15" y="193"/>
                    </a:cubicBezTo>
                    <a:moveTo>
                      <a:pt x="17" y="198"/>
                    </a:moveTo>
                    <a:cubicBezTo>
                      <a:pt x="17" y="198"/>
                      <a:pt x="16" y="198"/>
                      <a:pt x="16" y="198"/>
                    </a:cubicBezTo>
                    <a:cubicBezTo>
                      <a:pt x="15" y="198"/>
                      <a:pt x="15" y="199"/>
                      <a:pt x="15" y="199"/>
                    </a:cubicBezTo>
                    <a:cubicBezTo>
                      <a:pt x="16" y="200"/>
                      <a:pt x="16" y="200"/>
                      <a:pt x="17" y="200"/>
                    </a:cubicBezTo>
                    <a:cubicBezTo>
                      <a:pt x="17" y="200"/>
                      <a:pt x="18" y="199"/>
                      <a:pt x="17" y="198"/>
                    </a:cubicBezTo>
                    <a:moveTo>
                      <a:pt x="20" y="203"/>
                    </a:moveTo>
                    <a:cubicBezTo>
                      <a:pt x="20" y="203"/>
                      <a:pt x="19" y="203"/>
                      <a:pt x="18" y="203"/>
                    </a:cubicBezTo>
                    <a:cubicBezTo>
                      <a:pt x="18" y="203"/>
                      <a:pt x="18" y="204"/>
                      <a:pt x="18" y="204"/>
                    </a:cubicBezTo>
                    <a:cubicBezTo>
                      <a:pt x="18" y="205"/>
                      <a:pt x="19" y="205"/>
                      <a:pt x="20" y="205"/>
                    </a:cubicBezTo>
                    <a:cubicBezTo>
                      <a:pt x="20" y="204"/>
                      <a:pt x="20" y="204"/>
                      <a:pt x="20" y="203"/>
                    </a:cubicBezTo>
                    <a:cubicBezTo>
                      <a:pt x="20" y="203"/>
                      <a:pt x="20" y="203"/>
                      <a:pt x="20" y="203"/>
                    </a:cubicBezTo>
                    <a:moveTo>
                      <a:pt x="23" y="208"/>
                    </a:moveTo>
                    <a:cubicBezTo>
                      <a:pt x="22" y="207"/>
                      <a:pt x="22" y="207"/>
                      <a:pt x="21" y="208"/>
                    </a:cubicBezTo>
                    <a:cubicBezTo>
                      <a:pt x="21" y="208"/>
                      <a:pt x="21" y="209"/>
                      <a:pt x="21" y="209"/>
                    </a:cubicBezTo>
                    <a:cubicBezTo>
                      <a:pt x="21" y="210"/>
                      <a:pt x="22" y="210"/>
                      <a:pt x="22" y="210"/>
                    </a:cubicBezTo>
                    <a:cubicBezTo>
                      <a:pt x="23" y="209"/>
                      <a:pt x="23" y="209"/>
                      <a:pt x="23" y="208"/>
                    </a:cubicBezTo>
                    <a:moveTo>
                      <a:pt x="26" y="213"/>
                    </a:moveTo>
                    <a:cubicBezTo>
                      <a:pt x="25" y="212"/>
                      <a:pt x="25" y="212"/>
                      <a:pt x="24" y="212"/>
                    </a:cubicBezTo>
                    <a:cubicBezTo>
                      <a:pt x="24" y="213"/>
                      <a:pt x="24" y="213"/>
                      <a:pt x="24" y="214"/>
                    </a:cubicBezTo>
                    <a:cubicBezTo>
                      <a:pt x="24" y="214"/>
                      <a:pt x="25" y="215"/>
                      <a:pt x="26" y="214"/>
                    </a:cubicBezTo>
                    <a:cubicBezTo>
                      <a:pt x="26" y="214"/>
                      <a:pt x="26" y="213"/>
                      <a:pt x="26" y="213"/>
                    </a:cubicBezTo>
                    <a:cubicBezTo>
                      <a:pt x="26" y="213"/>
                      <a:pt x="26" y="213"/>
                      <a:pt x="26" y="213"/>
                    </a:cubicBezTo>
                    <a:moveTo>
                      <a:pt x="29" y="217"/>
                    </a:moveTo>
                    <a:cubicBezTo>
                      <a:pt x="29" y="217"/>
                      <a:pt x="28" y="217"/>
                      <a:pt x="27" y="217"/>
                    </a:cubicBezTo>
                    <a:cubicBezTo>
                      <a:pt x="27" y="217"/>
                      <a:pt x="27" y="218"/>
                      <a:pt x="27" y="218"/>
                    </a:cubicBezTo>
                    <a:cubicBezTo>
                      <a:pt x="28" y="219"/>
                      <a:pt x="28" y="219"/>
                      <a:pt x="29" y="219"/>
                    </a:cubicBezTo>
                    <a:cubicBezTo>
                      <a:pt x="29" y="218"/>
                      <a:pt x="29" y="218"/>
                      <a:pt x="29" y="217"/>
                    </a:cubicBezTo>
                    <a:moveTo>
                      <a:pt x="32" y="222"/>
                    </a:moveTo>
                    <a:cubicBezTo>
                      <a:pt x="32" y="221"/>
                      <a:pt x="31" y="221"/>
                      <a:pt x="31" y="221"/>
                    </a:cubicBezTo>
                    <a:cubicBezTo>
                      <a:pt x="30" y="222"/>
                      <a:pt x="30" y="222"/>
                      <a:pt x="31" y="223"/>
                    </a:cubicBezTo>
                    <a:cubicBezTo>
                      <a:pt x="31" y="223"/>
                      <a:pt x="32" y="223"/>
                      <a:pt x="32" y="223"/>
                    </a:cubicBezTo>
                    <a:cubicBezTo>
                      <a:pt x="33" y="223"/>
                      <a:pt x="33" y="222"/>
                      <a:pt x="32" y="222"/>
                    </a:cubicBezTo>
                    <a:moveTo>
                      <a:pt x="36" y="226"/>
                    </a:moveTo>
                    <a:cubicBezTo>
                      <a:pt x="36" y="225"/>
                      <a:pt x="35" y="225"/>
                      <a:pt x="34" y="226"/>
                    </a:cubicBezTo>
                    <a:cubicBezTo>
                      <a:pt x="34" y="226"/>
                      <a:pt x="34" y="227"/>
                      <a:pt x="34" y="227"/>
                    </a:cubicBezTo>
                    <a:cubicBezTo>
                      <a:pt x="35" y="228"/>
                      <a:pt x="35" y="228"/>
                      <a:pt x="36" y="227"/>
                    </a:cubicBezTo>
                    <a:cubicBezTo>
                      <a:pt x="36" y="227"/>
                      <a:pt x="36" y="226"/>
                      <a:pt x="36" y="226"/>
                    </a:cubicBezTo>
                    <a:moveTo>
                      <a:pt x="40" y="230"/>
                    </a:moveTo>
                    <a:cubicBezTo>
                      <a:pt x="39" y="229"/>
                      <a:pt x="39" y="229"/>
                      <a:pt x="38" y="230"/>
                    </a:cubicBezTo>
                    <a:cubicBezTo>
                      <a:pt x="38" y="230"/>
                      <a:pt x="38" y="231"/>
                      <a:pt x="38" y="231"/>
                    </a:cubicBezTo>
                    <a:cubicBezTo>
                      <a:pt x="39" y="232"/>
                      <a:pt x="39" y="232"/>
                      <a:pt x="40" y="231"/>
                    </a:cubicBezTo>
                    <a:cubicBezTo>
                      <a:pt x="40" y="231"/>
                      <a:pt x="40" y="230"/>
                      <a:pt x="40" y="230"/>
                    </a:cubicBezTo>
                    <a:moveTo>
                      <a:pt x="44" y="234"/>
                    </a:moveTo>
                    <a:cubicBezTo>
                      <a:pt x="43" y="233"/>
                      <a:pt x="42" y="233"/>
                      <a:pt x="42" y="234"/>
                    </a:cubicBezTo>
                    <a:cubicBezTo>
                      <a:pt x="42" y="234"/>
                      <a:pt x="42" y="235"/>
                      <a:pt x="42" y="235"/>
                    </a:cubicBezTo>
                    <a:cubicBezTo>
                      <a:pt x="42" y="235"/>
                      <a:pt x="42" y="235"/>
                      <a:pt x="42" y="235"/>
                    </a:cubicBezTo>
                    <a:cubicBezTo>
                      <a:pt x="42" y="236"/>
                      <a:pt x="43" y="236"/>
                      <a:pt x="44" y="235"/>
                    </a:cubicBezTo>
                    <a:cubicBezTo>
                      <a:pt x="44" y="235"/>
                      <a:pt x="44" y="234"/>
                      <a:pt x="44" y="234"/>
                    </a:cubicBezTo>
                    <a:moveTo>
                      <a:pt x="48" y="238"/>
                    </a:moveTo>
                    <a:cubicBezTo>
                      <a:pt x="47" y="237"/>
                      <a:pt x="46" y="237"/>
                      <a:pt x="46" y="238"/>
                    </a:cubicBezTo>
                    <a:cubicBezTo>
                      <a:pt x="46" y="238"/>
                      <a:pt x="46" y="239"/>
                      <a:pt x="46" y="239"/>
                    </a:cubicBezTo>
                    <a:cubicBezTo>
                      <a:pt x="47" y="240"/>
                      <a:pt x="47" y="240"/>
                      <a:pt x="48" y="239"/>
                    </a:cubicBezTo>
                    <a:cubicBezTo>
                      <a:pt x="48" y="239"/>
                      <a:pt x="48" y="238"/>
                      <a:pt x="48" y="238"/>
                    </a:cubicBezTo>
                    <a:moveTo>
                      <a:pt x="52" y="241"/>
                    </a:moveTo>
                    <a:cubicBezTo>
                      <a:pt x="51" y="241"/>
                      <a:pt x="51" y="241"/>
                      <a:pt x="50" y="241"/>
                    </a:cubicBezTo>
                    <a:cubicBezTo>
                      <a:pt x="50" y="242"/>
                      <a:pt x="50" y="242"/>
                      <a:pt x="50" y="243"/>
                    </a:cubicBezTo>
                    <a:cubicBezTo>
                      <a:pt x="51" y="243"/>
                      <a:pt x="52" y="243"/>
                      <a:pt x="52" y="243"/>
                    </a:cubicBezTo>
                    <a:cubicBezTo>
                      <a:pt x="52" y="242"/>
                      <a:pt x="52" y="242"/>
                      <a:pt x="52" y="241"/>
                    </a:cubicBezTo>
                    <a:moveTo>
                      <a:pt x="56" y="245"/>
                    </a:moveTo>
                    <a:cubicBezTo>
                      <a:pt x="56" y="244"/>
                      <a:pt x="55" y="244"/>
                      <a:pt x="55" y="245"/>
                    </a:cubicBezTo>
                    <a:cubicBezTo>
                      <a:pt x="54" y="245"/>
                      <a:pt x="54" y="246"/>
                      <a:pt x="55" y="246"/>
                    </a:cubicBezTo>
                    <a:cubicBezTo>
                      <a:pt x="55" y="247"/>
                      <a:pt x="56" y="247"/>
                      <a:pt x="56" y="246"/>
                    </a:cubicBezTo>
                    <a:cubicBezTo>
                      <a:pt x="57" y="246"/>
                      <a:pt x="57" y="245"/>
                      <a:pt x="56" y="245"/>
                    </a:cubicBezTo>
                    <a:cubicBezTo>
                      <a:pt x="56" y="245"/>
                      <a:pt x="56" y="245"/>
                      <a:pt x="56" y="245"/>
                    </a:cubicBezTo>
                    <a:moveTo>
                      <a:pt x="61" y="248"/>
                    </a:moveTo>
                    <a:cubicBezTo>
                      <a:pt x="60" y="247"/>
                      <a:pt x="60" y="248"/>
                      <a:pt x="59" y="248"/>
                    </a:cubicBezTo>
                    <a:cubicBezTo>
                      <a:pt x="59" y="249"/>
                      <a:pt x="59" y="249"/>
                      <a:pt x="59" y="250"/>
                    </a:cubicBezTo>
                    <a:cubicBezTo>
                      <a:pt x="59" y="250"/>
                      <a:pt x="59" y="250"/>
                      <a:pt x="59" y="250"/>
                    </a:cubicBezTo>
                    <a:cubicBezTo>
                      <a:pt x="60" y="250"/>
                      <a:pt x="61" y="250"/>
                      <a:pt x="61" y="249"/>
                    </a:cubicBezTo>
                    <a:cubicBezTo>
                      <a:pt x="61" y="249"/>
                      <a:pt x="61" y="248"/>
                      <a:pt x="61" y="248"/>
                    </a:cubicBezTo>
                    <a:moveTo>
                      <a:pt x="65" y="251"/>
                    </a:moveTo>
                    <a:cubicBezTo>
                      <a:pt x="65" y="251"/>
                      <a:pt x="64" y="251"/>
                      <a:pt x="64" y="251"/>
                    </a:cubicBezTo>
                    <a:cubicBezTo>
                      <a:pt x="63" y="252"/>
                      <a:pt x="64" y="252"/>
                      <a:pt x="64" y="253"/>
                    </a:cubicBezTo>
                    <a:cubicBezTo>
                      <a:pt x="65" y="253"/>
                      <a:pt x="65" y="253"/>
                      <a:pt x="66" y="252"/>
                    </a:cubicBezTo>
                    <a:cubicBezTo>
                      <a:pt x="66" y="252"/>
                      <a:pt x="66" y="251"/>
                      <a:pt x="65" y="251"/>
                    </a:cubicBezTo>
                    <a:moveTo>
                      <a:pt x="70" y="254"/>
                    </a:moveTo>
                    <a:cubicBezTo>
                      <a:pt x="70" y="253"/>
                      <a:pt x="69" y="254"/>
                      <a:pt x="69" y="254"/>
                    </a:cubicBezTo>
                    <a:cubicBezTo>
                      <a:pt x="68" y="255"/>
                      <a:pt x="68" y="255"/>
                      <a:pt x="69" y="256"/>
                    </a:cubicBezTo>
                    <a:cubicBezTo>
                      <a:pt x="69" y="256"/>
                      <a:pt x="70" y="256"/>
                      <a:pt x="70" y="255"/>
                    </a:cubicBezTo>
                    <a:cubicBezTo>
                      <a:pt x="71" y="255"/>
                      <a:pt x="71" y="254"/>
                      <a:pt x="70" y="254"/>
                    </a:cubicBezTo>
                    <a:moveTo>
                      <a:pt x="75" y="256"/>
                    </a:moveTo>
                    <a:cubicBezTo>
                      <a:pt x="74" y="256"/>
                      <a:pt x="74" y="256"/>
                      <a:pt x="73" y="257"/>
                    </a:cubicBezTo>
                    <a:cubicBezTo>
                      <a:pt x="73" y="257"/>
                      <a:pt x="73" y="258"/>
                      <a:pt x="74" y="258"/>
                    </a:cubicBezTo>
                    <a:cubicBezTo>
                      <a:pt x="74" y="259"/>
                      <a:pt x="75" y="258"/>
                      <a:pt x="75" y="258"/>
                    </a:cubicBezTo>
                    <a:cubicBezTo>
                      <a:pt x="76" y="257"/>
                      <a:pt x="75" y="257"/>
                      <a:pt x="75" y="256"/>
                    </a:cubicBezTo>
                    <a:moveTo>
                      <a:pt x="80" y="259"/>
                    </a:moveTo>
                    <a:cubicBezTo>
                      <a:pt x="79" y="259"/>
                      <a:pt x="79" y="259"/>
                      <a:pt x="78" y="259"/>
                    </a:cubicBezTo>
                    <a:cubicBezTo>
                      <a:pt x="78" y="260"/>
                      <a:pt x="78" y="261"/>
                      <a:pt x="79" y="261"/>
                    </a:cubicBezTo>
                    <a:cubicBezTo>
                      <a:pt x="79" y="261"/>
                      <a:pt x="80" y="261"/>
                      <a:pt x="80" y="260"/>
                    </a:cubicBezTo>
                    <a:cubicBezTo>
                      <a:pt x="81" y="260"/>
                      <a:pt x="80" y="259"/>
                      <a:pt x="80" y="259"/>
                    </a:cubicBezTo>
                    <a:moveTo>
                      <a:pt x="85" y="261"/>
                    </a:moveTo>
                    <a:cubicBezTo>
                      <a:pt x="84" y="261"/>
                      <a:pt x="84" y="261"/>
                      <a:pt x="83" y="262"/>
                    </a:cubicBezTo>
                    <a:cubicBezTo>
                      <a:pt x="83" y="262"/>
                      <a:pt x="84" y="263"/>
                      <a:pt x="84" y="263"/>
                    </a:cubicBezTo>
                    <a:cubicBezTo>
                      <a:pt x="85" y="263"/>
                      <a:pt x="85" y="263"/>
                      <a:pt x="86" y="263"/>
                    </a:cubicBezTo>
                    <a:cubicBezTo>
                      <a:pt x="86" y="262"/>
                      <a:pt x="86" y="261"/>
                      <a:pt x="85" y="261"/>
                    </a:cubicBezTo>
                    <a:cubicBezTo>
                      <a:pt x="85" y="261"/>
                      <a:pt x="85" y="261"/>
                      <a:pt x="85" y="261"/>
                    </a:cubicBezTo>
                    <a:moveTo>
                      <a:pt x="90" y="263"/>
                    </a:moveTo>
                    <a:cubicBezTo>
                      <a:pt x="90" y="263"/>
                      <a:pt x="89" y="263"/>
                      <a:pt x="89" y="264"/>
                    </a:cubicBezTo>
                    <a:cubicBezTo>
                      <a:pt x="88" y="264"/>
                      <a:pt x="89" y="265"/>
                      <a:pt x="89" y="265"/>
                    </a:cubicBezTo>
                    <a:cubicBezTo>
                      <a:pt x="90" y="266"/>
                      <a:pt x="91" y="265"/>
                      <a:pt x="91" y="265"/>
                    </a:cubicBezTo>
                    <a:cubicBezTo>
                      <a:pt x="91" y="264"/>
                      <a:pt x="91" y="263"/>
                      <a:pt x="90" y="263"/>
                    </a:cubicBezTo>
                    <a:moveTo>
                      <a:pt x="95" y="265"/>
                    </a:moveTo>
                    <a:cubicBezTo>
                      <a:pt x="95" y="265"/>
                      <a:pt x="94" y="265"/>
                      <a:pt x="94" y="266"/>
                    </a:cubicBezTo>
                    <a:cubicBezTo>
                      <a:pt x="94" y="266"/>
                      <a:pt x="94" y="267"/>
                      <a:pt x="95" y="267"/>
                    </a:cubicBezTo>
                    <a:cubicBezTo>
                      <a:pt x="95" y="267"/>
                      <a:pt x="95" y="267"/>
                      <a:pt x="95" y="267"/>
                    </a:cubicBezTo>
                    <a:cubicBezTo>
                      <a:pt x="95" y="267"/>
                      <a:pt x="96" y="267"/>
                      <a:pt x="96" y="266"/>
                    </a:cubicBezTo>
                    <a:cubicBezTo>
                      <a:pt x="96" y="266"/>
                      <a:pt x="96" y="265"/>
                      <a:pt x="95" y="265"/>
                    </a:cubicBezTo>
                    <a:cubicBezTo>
                      <a:pt x="95" y="265"/>
                      <a:pt x="95" y="265"/>
                      <a:pt x="95" y="265"/>
                    </a:cubicBezTo>
                    <a:moveTo>
                      <a:pt x="101" y="267"/>
                    </a:moveTo>
                    <a:cubicBezTo>
                      <a:pt x="100" y="267"/>
                      <a:pt x="99" y="267"/>
                      <a:pt x="99" y="267"/>
                    </a:cubicBezTo>
                    <a:cubicBezTo>
                      <a:pt x="99" y="268"/>
                      <a:pt x="99" y="269"/>
                      <a:pt x="100" y="269"/>
                    </a:cubicBezTo>
                    <a:cubicBezTo>
                      <a:pt x="101" y="269"/>
                      <a:pt x="101" y="269"/>
                      <a:pt x="101" y="268"/>
                    </a:cubicBezTo>
                    <a:cubicBezTo>
                      <a:pt x="102" y="267"/>
                      <a:pt x="101" y="267"/>
                      <a:pt x="101" y="267"/>
                    </a:cubicBezTo>
                    <a:moveTo>
                      <a:pt x="106" y="268"/>
                    </a:moveTo>
                    <a:cubicBezTo>
                      <a:pt x="105" y="268"/>
                      <a:pt x="105" y="268"/>
                      <a:pt x="105" y="269"/>
                    </a:cubicBezTo>
                    <a:cubicBezTo>
                      <a:pt x="105" y="270"/>
                      <a:pt x="105" y="270"/>
                      <a:pt x="105" y="270"/>
                    </a:cubicBezTo>
                    <a:cubicBezTo>
                      <a:pt x="105" y="270"/>
                      <a:pt x="105" y="270"/>
                      <a:pt x="105" y="270"/>
                    </a:cubicBezTo>
                    <a:cubicBezTo>
                      <a:pt x="106" y="270"/>
                      <a:pt x="107" y="270"/>
                      <a:pt x="107" y="269"/>
                    </a:cubicBezTo>
                    <a:cubicBezTo>
                      <a:pt x="107" y="269"/>
                      <a:pt x="107" y="268"/>
                      <a:pt x="106" y="268"/>
                    </a:cubicBezTo>
                    <a:moveTo>
                      <a:pt x="111" y="269"/>
                    </a:moveTo>
                    <a:cubicBezTo>
                      <a:pt x="111" y="269"/>
                      <a:pt x="110" y="270"/>
                      <a:pt x="110" y="270"/>
                    </a:cubicBezTo>
                    <a:cubicBezTo>
                      <a:pt x="110" y="271"/>
                      <a:pt x="110" y="271"/>
                      <a:pt x="111" y="271"/>
                    </a:cubicBezTo>
                    <a:cubicBezTo>
                      <a:pt x="112" y="272"/>
                      <a:pt x="112" y="271"/>
                      <a:pt x="112" y="271"/>
                    </a:cubicBezTo>
                    <a:cubicBezTo>
                      <a:pt x="112" y="270"/>
                      <a:pt x="112" y="269"/>
                      <a:pt x="111" y="269"/>
                    </a:cubicBezTo>
                    <a:moveTo>
                      <a:pt x="117" y="270"/>
                    </a:moveTo>
                    <a:cubicBezTo>
                      <a:pt x="116" y="270"/>
                      <a:pt x="116" y="271"/>
                      <a:pt x="116" y="271"/>
                    </a:cubicBezTo>
                    <a:cubicBezTo>
                      <a:pt x="116" y="272"/>
                      <a:pt x="116" y="272"/>
                      <a:pt x="117" y="272"/>
                    </a:cubicBezTo>
                    <a:cubicBezTo>
                      <a:pt x="117" y="273"/>
                      <a:pt x="118" y="272"/>
                      <a:pt x="118" y="271"/>
                    </a:cubicBezTo>
                    <a:cubicBezTo>
                      <a:pt x="118" y="271"/>
                      <a:pt x="117" y="270"/>
                      <a:pt x="117" y="270"/>
                    </a:cubicBezTo>
                    <a:cubicBezTo>
                      <a:pt x="117" y="270"/>
                      <a:pt x="117" y="270"/>
                      <a:pt x="117" y="270"/>
                    </a:cubicBezTo>
                    <a:moveTo>
                      <a:pt x="122" y="271"/>
                    </a:moveTo>
                    <a:cubicBezTo>
                      <a:pt x="122" y="271"/>
                      <a:pt x="121" y="271"/>
                      <a:pt x="121" y="272"/>
                    </a:cubicBezTo>
                    <a:cubicBezTo>
                      <a:pt x="121" y="273"/>
                      <a:pt x="122" y="273"/>
                      <a:pt x="122" y="273"/>
                    </a:cubicBezTo>
                    <a:cubicBezTo>
                      <a:pt x="122" y="273"/>
                      <a:pt x="122" y="273"/>
                      <a:pt x="122" y="273"/>
                    </a:cubicBezTo>
                    <a:cubicBezTo>
                      <a:pt x="123" y="273"/>
                      <a:pt x="123" y="273"/>
                      <a:pt x="123" y="272"/>
                    </a:cubicBezTo>
                    <a:cubicBezTo>
                      <a:pt x="123" y="272"/>
                      <a:pt x="123" y="271"/>
                      <a:pt x="122" y="271"/>
                    </a:cubicBezTo>
                    <a:cubicBezTo>
                      <a:pt x="122" y="271"/>
                      <a:pt x="122" y="271"/>
                      <a:pt x="122" y="271"/>
                    </a:cubicBezTo>
                    <a:moveTo>
                      <a:pt x="128" y="271"/>
                    </a:moveTo>
                    <a:cubicBezTo>
                      <a:pt x="127" y="271"/>
                      <a:pt x="127" y="272"/>
                      <a:pt x="127" y="272"/>
                    </a:cubicBezTo>
                    <a:cubicBezTo>
                      <a:pt x="127" y="273"/>
                      <a:pt x="127" y="274"/>
                      <a:pt x="128" y="274"/>
                    </a:cubicBezTo>
                    <a:cubicBezTo>
                      <a:pt x="128" y="274"/>
                      <a:pt x="128" y="274"/>
                      <a:pt x="128" y="274"/>
                    </a:cubicBezTo>
                    <a:cubicBezTo>
                      <a:pt x="128" y="274"/>
                      <a:pt x="129" y="273"/>
                      <a:pt x="129" y="273"/>
                    </a:cubicBezTo>
                    <a:cubicBezTo>
                      <a:pt x="129" y="272"/>
                      <a:pt x="128" y="271"/>
                      <a:pt x="128" y="271"/>
                    </a:cubicBezTo>
                    <a:cubicBezTo>
                      <a:pt x="128" y="271"/>
                      <a:pt x="128" y="271"/>
                      <a:pt x="128" y="271"/>
                    </a:cubicBezTo>
                    <a:moveTo>
                      <a:pt x="133" y="272"/>
                    </a:moveTo>
                    <a:cubicBezTo>
                      <a:pt x="133" y="272"/>
                      <a:pt x="132" y="272"/>
                      <a:pt x="132" y="273"/>
                    </a:cubicBezTo>
                    <a:cubicBezTo>
                      <a:pt x="132" y="273"/>
                      <a:pt x="133" y="274"/>
                      <a:pt x="133" y="274"/>
                    </a:cubicBezTo>
                    <a:cubicBezTo>
                      <a:pt x="134" y="274"/>
                      <a:pt x="134" y="273"/>
                      <a:pt x="134" y="273"/>
                    </a:cubicBezTo>
                    <a:cubicBezTo>
                      <a:pt x="135" y="272"/>
                      <a:pt x="134" y="272"/>
                      <a:pt x="133" y="272"/>
                    </a:cubicBezTo>
                    <a:moveTo>
                      <a:pt x="139" y="272"/>
                    </a:moveTo>
                    <a:cubicBezTo>
                      <a:pt x="138" y="272"/>
                      <a:pt x="138" y="272"/>
                      <a:pt x="138" y="273"/>
                    </a:cubicBezTo>
                    <a:cubicBezTo>
                      <a:pt x="138" y="274"/>
                      <a:pt x="138" y="274"/>
                      <a:pt x="139" y="274"/>
                    </a:cubicBezTo>
                    <a:cubicBezTo>
                      <a:pt x="140" y="274"/>
                      <a:pt x="140" y="273"/>
                      <a:pt x="140" y="273"/>
                    </a:cubicBezTo>
                    <a:cubicBezTo>
                      <a:pt x="140" y="272"/>
                      <a:pt x="140" y="272"/>
                      <a:pt x="139" y="272"/>
                    </a:cubicBezTo>
                    <a:moveTo>
                      <a:pt x="144" y="272"/>
                    </a:moveTo>
                    <a:cubicBezTo>
                      <a:pt x="144" y="272"/>
                      <a:pt x="143" y="272"/>
                      <a:pt x="143" y="273"/>
                    </a:cubicBezTo>
                    <a:cubicBezTo>
                      <a:pt x="143" y="273"/>
                      <a:pt x="144" y="274"/>
                      <a:pt x="145" y="274"/>
                    </a:cubicBezTo>
                    <a:cubicBezTo>
                      <a:pt x="145" y="274"/>
                      <a:pt x="146" y="273"/>
                      <a:pt x="146" y="273"/>
                    </a:cubicBezTo>
                    <a:cubicBezTo>
                      <a:pt x="146" y="272"/>
                      <a:pt x="145" y="272"/>
                      <a:pt x="144" y="272"/>
                    </a:cubicBezTo>
                    <a:moveTo>
                      <a:pt x="150" y="271"/>
                    </a:moveTo>
                    <a:cubicBezTo>
                      <a:pt x="149" y="271"/>
                      <a:pt x="149" y="272"/>
                      <a:pt x="149" y="272"/>
                    </a:cubicBezTo>
                    <a:cubicBezTo>
                      <a:pt x="149" y="273"/>
                      <a:pt x="150" y="273"/>
                      <a:pt x="150" y="273"/>
                    </a:cubicBezTo>
                    <a:cubicBezTo>
                      <a:pt x="150" y="273"/>
                      <a:pt x="150" y="273"/>
                      <a:pt x="150" y="273"/>
                    </a:cubicBezTo>
                    <a:cubicBezTo>
                      <a:pt x="151" y="273"/>
                      <a:pt x="151" y="273"/>
                      <a:pt x="151" y="272"/>
                    </a:cubicBezTo>
                    <a:cubicBezTo>
                      <a:pt x="151" y="272"/>
                      <a:pt x="151" y="271"/>
                      <a:pt x="150" y="271"/>
                    </a:cubicBezTo>
                    <a:cubicBezTo>
                      <a:pt x="150" y="271"/>
                      <a:pt x="150" y="271"/>
                      <a:pt x="150" y="271"/>
                    </a:cubicBezTo>
                    <a:moveTo>
                      <a:pt x="156" y="271"/>
                    </a:moveTo>
                    <a:cubicBezTo>
                      <a:pt x="155" y="271"/>
                      <a:pt x="154" y="271"/>
                      <a:pt x="155" y="272"/>
                    </a:cubicBezTo>
                    <a:cubicBezTo>
                      <a:pt x="155" y="272"/>
                      <a:pt x="155" y="273"/>
                      <a:pt x="156" y="273"/>
                    </a:cubicBezTo>
                    <a:cubicBezTo>
                      <a:pt x="156" y="273"/>
                      <a:pt x="157" y="272"/>
                      <a:pt x="157" y="272"/>
                    </a:cubicBezTo>
                    <a:cubicBezTo>
                      <a:pt x="157" y="271"/>
                      <a:pt x="156" y="270"/>
                      <a:pt x="156" y="271"/>
                    </a:cubicBezTo>
                    <a:cubicBezTo>
                      <a:pt x="156" y="271"/>
                      <a:pt x="156" y="271"/>
                      <a:pt x="156" y="271"/>
                    </a:cubicBezTo>
                    <a:moveTo>
                      <a:pt x="161" y="270"/>
                    </a:moveTo>
                    <a:cubicBezTo>
                      <a:pt x="160" y="270"/>
                      <a:pt x="160" y="270"/>
                      <a:pt x="160" y="271"/>
                    </a:cubicBezTo>
                    <a:cubicBezTo>
                      <a:pt x="160" y="272"/>
                      <a:pt x="161" y="272"/>
                      <a:pt x="161" y="272"/>
                    </a:cubicBezTo>
                    <a:cubicBezTo>
                      <a:pt x="161" y="272"/>
                      <a:pt x="161" y="272"/>
                      <a:pt x="161" y="272"/>
                    </a:cubicBezTo>
                    <a:cubicBezTo>
                      <a:pt x="162" y="272"/>
                      <a:pt x="162" y="271"/>
                      <a:pt x="162" y="271"/>
                    </a:cubicBezTo>
                    <a:cubicBezTo>
                      <a:pt x="162" y="270"/>
                      <a:pt x="162" y="270"/>
                      <a:pt x="161" y="270"/>
                    </a:cubicBezTo>
                    <a:moveTo>
                      <a:pt x="166" y="269"/>
                    </a:moveTo>
                    <a:cubicBezTo>
                      <a:pt x="166" y="269"/>
                      <a:pt x="165" y="269"/>
                      <a:pt x="166" y="270"/>
                    </a:cubicBezTo>
                    <a:cubicBezTo>
                      <a:pt x="166" y="271"/>
                      <a:pt x="166" y="271"/>
                      <a:pt x="167" y="271"/>
                    </a:cubicBezTo>
                    <a:cubicBezTo>
                      <a:pt x="167" y="271"/>
                      <a:pt x="168" y="270"/>
                      <a:pt x="168" y="269"/>
                    </a:cubicBezTo>
                    <a:cubicBezTo>
                      <a:pt x="168" y="269"/>
                      <a:pt x="167" y="269"/>
                      <a:pt x="166" y="269"/>
                    </a:cubicBezTo>
                    <a:moveTo>
                      <a:pt x="172" y="267"/>
                    </a:moveTo>
                    <a:cubicBezTo>
                      <a:pt x="171" y="268"/>
                      <a:pt x="171" y="268"/>
                      <a:pt x="171" y="269"/>
                    </a:cubicBezTo>
                    <a:cubicBezTo>
                      <a:pt x="171" y="269"/>
                      <a:pt x="172" y="270"/>
                      <a:pt x="172" y="270"/>
                    </a:cubicBezTo>
                    <a:cubicBezTo>
                      <a:pt x="173" y="269"/>
                      <a:pt x="173" y="269"/>
                      <a:pt x="173" y="268"/>
                    </a:cubicBezTo>
                    <a:cubicBezTo>
                      <a:pt x="173" y="268"/>
                      <a:pt x="172" y="267"/>
                      <a:pt x="172" y="267"/>
                    </a:cubicBezTo>
                    <a:moveTo>
                      <a:pt x="177" y="266"/>
                    </a:moveTo>
                    <a:cubicBezTo>
                      <a:pt x="177" y="266"/>
                      <a:pt x="176" y="267"/>
                      <a:pt x="176" y="267"/>
                    </a:cubicBezTo>
                    <a:cubicBezTo>
                      <a:pt x="177" y="268"/>
                      <a:pt x="177" y="268"/>
                      <a:pt x="178" y="268"/>
                    </a:cubicBezTo>
                    <a:cubicBezTo>
                      <a:pt x="178" y="268"/>
                      <a:pt x="178" y="268"/>
                      <a:pt x="178" y="268"/>
                    </a:cubicBezTo>
                    <a:cubicBezTo>
                      <a:pt x="178" y="268"/>
                      <a:pt x="179" y="267"/>
                      <a:pt x="179" y="267"/>
                    </a:cubicBezTo>
                    <a:cubicBezTo>
                      <a:pt x="178" y="266"/>
                      <a:pt x="178" y="266"/>
                      <a:pt x="177" y="266"/>
                    </a:cubicBezTo>
                    <a:cubicBezTo>
                      <a:pt x="177" y="266"/>
                      <a:pt x="177" y="266"/>
                      <a:pt x="177" y="266"/>
                    </a:cubicBezTo>
                    <a:moveTo>
                      <a:pt x="182" y="264"/>
                    </a:moveTo>
                    <a:cubicBezTo>
                      <a:pt x="182" y="264"/>
                      <a:pt x="181" y="265"/>
                      <a:pt x="182" y="266"/>
                    </a:cubicBezTo>
                    <a:cubicBezTo>
                      <a:pt x="182" y="266"/>
                      <a:pt x="183" y="266"/>
                      <a:pt x="183" y="266"/>
                    </a:cubicBezTo>
                    <a:cubicBezTo>
                      <a:pt x="184" y="266"/>
                      <a:pt x="184" y="265"/>
                      <a:pt x="184" y="265"/>
                    </a:cubicBezTo>
                    <a:cubicBezTo>
                      <a:pt x="184" y="264"/>
                      <a:pt x="183" y="264"/>
                      <a:pt x="182" y="264"/>
                    </a:cubicBezTo>
                    <a:moveTo>
                      <a:pt x="188" y="262"/>
                    </a:moveTo>
                    <a:cubicBezTo>
                      <a:pt x="187" y="262"/>
                      <a:pt x="187" y="263"/>
                      <a:pt x="187" y="264"/>
                    </a:cubicBezTo>
                    <a:cubicBezTo>
                      <a:pt x="187" y="264"/>
                      <a:pt x="188" y="264"/>
                      <a:pt x="188" y="264"/>
                    </a:cubicBezTo>
                    <a:cubicBezTo>
                      <a:pt x="188" y="264"/>
                      <a:pt x="188" y="264"/>
                      <a:pt x="188" y="264"/>
                    </a:cubicBezTo>
                    <a:cubicBezTo>
                      <a:pt x="189" y="264"/>
                      <a:pt x="189" y="263"/>
                      <a:pt x="189" y="263"/>
                    </a:cubicBezTo>
                    <a:cubicBezTo>
                      <a:pt x="189" y="262"/>
                      <a:pt x="188" y="262"/>
                      <a:pt x="188" y="262"/>
                    </a:cubicBezTo>
                    <a:moveTo>
                      <a:pt x="193" y="260"/>
                    </a:moveTo>
                    <a:cubicBezTo>
                      <a:pt x="192" y="260"/>
                      <a:pt x="192" y="261"/>
                      <a:pt x="192" y="261"/>
                    </a:cubicBezTo>
                    <a:cubicBezTo>
                      <a:pt x="192" y="262"/>
                      <a:pt x="193" y="262"/>
                      <a:pt x="194" y="262"/>
                    </a:cubicBezTo>
                    <a:cubicBezTo>
                      <a:pt x="194" y="262"/>
                      <a:pt x="194" y="261"/>
                      <a:pt x="194" y="261"/>
                    </a:cubicBezTo>
                    <a:cubicBezTo>
                      <a:pt x="194" y="260"/>
                      <a:pt x="193" y="260"/>
                      <a:pt x="193" y="260"/>
                    </a:cubicBezTo>
                    <a:cubicBezTo>
                      <a:pt x="193" y="260"/>
                      <a:pt x="193" y="260"/>
                      <a:pt x="193" y="260"/>
                    </a:cubicBezTo>
                    <a:moveTo>
                      <a:pt x="198" y="258"/>
                    </a:moveTo>
                    <a:cubicBezTo>
                      <a:pt x="197" y="258"/>
                      <a:pt x="197" y="259"/>
                      <a:pt x="197" y="259"/>
                    </a:cubicBezTo>
                    <a:cubicBezTo>
                      <a:pt x="197" y="260"/>
                      <a:pt x="198" y="260"/>
                      <a:pt x="199" y="260"/>
                    </a:cubicBezTo>
                    <a:cubicBezTo>
                      <a:pt x="199" y="259"/>
                      <a:pt x="199" y="259"/>
                      <a:pt x="199" y="258"/>
                    </a:cubicBezTo>
                    <a:cubicBezTo>
                      <a:pt x="199" y="258"/>
                      <a:pt x="198" y="257"/>
                      <a:pt x="198" y="258"/>
                    </a:cubicBezTo>
                    <a:moveTo>
                      <a:pt x="203" y="255"/>
                    </a:moveTo>
                    <a:cubicBezTo>
                      <a:pt x="202" y="255"/>
                      <a:pt x="202" y="256"/>
                      <a:pt x="202" y="257"/>
                    </a:cubicBezTo>
                    <a:cubicBezTo>
                      <a:pt x="202" y="257"/>
                      <a:pt x="203" y="257"/>
                      <a:pt x="204" y="257"/>
                    </a:cubicBezTo>
                    <a:cubicBezTo>
                      <a:pt x="204" y="257"/>
                      <a:pt x="204" y="256"/>
                      <a:pt x="204" y="255"/>
                    </a:cubicBezTo>
                    <a:cubicBezTo>
                      <a:pt x="204" y="255"/>
                      <a:pt x="203" y="255"/>
                      <a:pt x="203" y="255"/>
                    </a:cubicBezTo>
                    <a:moveTo>
                      <a:pt x="207" y="252"/>
                    </a:moveTo>
                    <a:cubicBezTo>
                      <a:pt x="207" y="253"/>
                      <a:pt x="207" y="253"/>
                      <a:pt x="207" y="254"/>
                    </a:cubicBezTo>
                    <a:cubicBezTo>
                      <a:pt x="207" y="254"/>
                      <a:pt x="208" y="255"/>
                      <a:pt x="208" y="254"/>
                    </a:cubicBezTo>
                    <a:cubicBezTo>
                      <a:pt x="209" y="254"/>
                      <a:pt x="209" y="253"/>
                      <a:pt x="209" y="253"/>
                    </a:cubicBezTo>
                    <a:cubicBezTo>
                      <a:pt x="209" y="252"/>
                      <a:pt x="208" y="252"/>
                      <a:pt x="207" y="252"/>
                    </a:cubicBezTo>
                    <a:moveTo>
                      <a:pt x="212" y="249"/>
                    </a:moveTo>
                    <a:cubicBezTo>
                      <a:pt x="211" y="250"/>
                      <a:pt x="211" y="250"/>
                      <a:pt x="212" y="251"/>
                    </a:cubicBezTo>
                    <a:cubicBezTo>
                      <a:pt x="212" y="251"/>
                      <a:pt x="213" y="252"/>
                      <a:pt x="213" y="251"/>
                    </a:cubicBezTo>
                    <a:cubicBezTo>
                      <a:pt x="213" y="251"/>
                      <a:pt x="213" y="251"/>
                      <a:pt x="213" y="251"/>
                    </a:cubicBezTo>
                    <a:cubicBezTo>
                      <a:pt x="214" y="251"/>
                      <a:pt x="214" y="250"/>
                      <a:pt x="214" y="250"/>
                    </a:cubicBezTo>
                    <a:cubicBezTo>
                      <a:pt x="213" y="249"/>
                      <a:pt x="212" y="249"/>
                      <a:pt x="212" y="249"/>
                    </a:cubicBezTo>
                    <a:cubicBezTo>
                      <a:pt x="212" y="249"/>
                      <a:pt x="212" y="249"/>
                      <a:pt x="212" y="249"/>
                    </a:cubicBezTo>
                    <a:moveTo>
                      <a:pt x="217" y="246"/>
                    </a:moveTo>
                    <a:cubicBezTo>
                      <a:pt x="216" y="247"/>
                      <a:pt x="216" y="247"/>
                      <a:pt x="216" y="248"/>
                    </a:cubicBezTo>
                    <a:cubicBezTo>
                      <a:pt x="217" y="248"/>
                      <a:pt x="217" y="248"/>
                      <a:pt x="218" y="248"/>
                    </a:cubicBezTo>
                    <a:cubicBezTo>
                      <a:pt x="218" y="248"/>
                      <a:pt x="218" y="247"/>
                      <a:pt x="218" y="246"/>
                    </a:cubicBezTo>
                    <a:cubicBezTo>
                      <a:pt x="218" y="246"/>
                      <a:pt x="217" y="246"/>
                      <a:pt x="217" y="246"/>
                    </a:cubicBezTo>
                    <a:moveTo>
                      <a:pt x="221" y="243"/>
                    </a:moveTo>
                    <a:cubicBezTo>
                      <a:pt x="220" y="243"/>
                      <a:pt x="220" y="244"/>
                      <a:pt x="221" y="244"/>
                    </a:cubicBezTo>
                    <a:cubicBezTo>
                      <a:pt x="221" y="245"/>
                      <a:pt x="222" y="245"/>
                      <a:pt x="222" y="245"/>
                    </a:cubicBezTo>
                    <a:cubicBezTo>
                      <a:pt x="223" y="244"/>
                      <a:pt x="223" y="243"/>
                      <a:pt x="223" y="243"/>
                    </a:cubicBezTo>
                    <a:cubicBezTo>
                      <a:pt x="222" y="243"/>
                      <a:pt x="221" y="242"/>
                      <a:pt x="221" y="243"/>
                    </a:cubicBezTo>
                    <a:moveTo>
                      <a:pt x="225" y="239"/>
                    </a:moveTo>
                    <a:cubicBezTo>
                      <a:pt x="225" y="240"/>
                      <a:pt x="225" y="240"/>
                      <a:pt x="225" y="241"/>
                    </a:cubicBezTo>
                    <a:cubicBezTo>
                      <a:pt x="225" y="241"/>
                      <a:pt x="226" y="241"/>
                      <a:pt x="227" y="241"/>
                    </a:cubicBezTo>
                    <a:cubicBezTo>
                      <a:pt x="227" y="241"/>
                      <a:pt x="227" y="241"/>
                      <a:pt x="227" y="241"/>
                    </a:cubicBezTo>
                    <a:cubicBezTo>
                      <a:pt x="227" y="241"/>
                      <a:pt x="227" y="240"/>
                      <a:pt x="227" y="239"/>
                    </a:cubicBezTo>
                    <a:cubicBezTo>
                      <a:pt x="226" y="239"/>
                      <a:pt x="226" y="239"/>
                      <a:pt x="225" y="239"/>
                    </a:cubicBezTo>
                    <a:moveTo>
                      <a:pt x="229" y="236"/>
                    </a:moveTo>
                    <a:cubicBezTo>
                      <a:pt x="229" y="236"/>
                      <a:pt x="229" y="237"/>
                      <a:pt x="229" y="237"/>
                    </a:cubicBezTo>
                    <a:cubicBezTo>
                      <a:pt x="230" y="238"/>
                      <a:pt x="230" y="238"/>
                      <a:pt x="231" y="237"/>
                    </a:cubicBezTo>
                    <a:cubicBezTo>
                      <a:pt x="231" y="237"/>
                      <a:pt x="231" y="236"/>
                      <a:pt x="231" y="236"/>
                    </a:cubicBezTo>
                    <a:cubicBezTo>
                      <a:pt x="231" y="235"/>
                      <a:pt x="230" y="235"/>
                      <a:pt x="229" y="236"/>
                    </a:cubicBezTo>
                    <a:moveTo>
                      <a:pt x="233" y="232"/>
                    </a:moveTo>
                    <a:cubicBezTo>
                      <a:pt x="233" y="232"/>
                      <a:pt x="233" y="233"/>
                      <a:pt x="233" y="233"/>
                    </a:cubicBezTo>
                    <a:cubicBezTo>
                      <a:pt x="234" y="234"/>
                      <a:pt x="234" y="234"/>
                      <a:pt x="235" y="233"/>
                    </a:cubicBezTo>
                    <a:cubicBezTo>
                      <a:pt x="235" y="233"/>
                      <a:pt x="235" y="232"/>
                      <a:pt x="235" y="232"/>
                    </a:cubicBezTo>
                    <a:cubicBezTo>
                      <a:pt x="234" y="231"/>
                      <a:pt x="234" y="231"/>
                      <a:pt x="233" y="232"/>
                    </a:cubicBezTo>
                    <a:moveTo>
                      <a:pt x="237" y="228"/>
                    </a:moveTo>
                    <a:cubicBezTo>
                      <a:pt x="237" y="228"/>
                      <a:pt x="237" y="229"/>
                      <a:pt x="237" y="229"/>
                    </a:cubicBezTo>
                    <a:cubicBezTo>
                      <a:pt x="238" y="230"/>
                      <a:pt x="238" y="230"/>
                      <a:pt x="239" y="229"/>
                    </a:cubicBezTo>
                    <a:cubicBezTo>
                      <a:pt x="239" y="229"/>
                      <a:pt x="239" y="228"/>
                      <a:pt x="239" y="228"/>
                    </a:cubicBezTo>
                    <a:cubicBezTo>
                      <a:pt x="238" y="227"/>
                      <a:pt x="238" y="227"/>
                      <a:pt x="237" y="228"/>
                    </a:cubicBezTo>
                    <a:moveTo>
                      <a:pt x="241" y="224"/>
                    </a:moveTo>
                    <a:cubicBezTo>
                      <a:pt x="240" y="224"/>
                      <a:pt x="240" y="225"/>
                      <a:pt x="241" y="225"/>
                    </a:cubicBezTo>
                    <a:cubicBezTo>
                      <a:pt x="241" y="226"/>
                      <a:pt x="242" y="225"/>
                      <a:pt x="242" y="225"/>
                    </a:cubicBezTo>
                    <a:cubicBezTo>
                      <a:pt x="243" y="225"/>
                      <a:pt x="243" y="224"/>
                      <a:pt x="242" y="223"/>
                    </a:cubicBezTo>
                    <a:cubicBezTo>
                      <a:pt x="242" y="223"/>
                      <a:pt x="241" y="223"/>
                      <a:pt x="241" y="224"/>
                    </a:cubicBezTo>
                    <a:cubicBezTo>
                      <a:pt x="241" y="224"/>
                      <a:pt x="241" y="224"/>
                      <a:pt x="241" y="224"/>
                    </a:cubicBezTo>
                    <a:moveTo>
                      <a:pt x="244" y="219"/>
                    </a:moveTo>
                    <a:cubicBezTo>
                      <a:pt x="244" y="220"/>
                      <a:pt x="244" y="220"/>
                      <a:pt x="244" y="221"/>
                    </a:cubicBezTo>
                    <a:cubicBezTo>
                      <a:pt x="245" y="221"/>
                      <a:pt x="246" y="221"/>
                      <a:pt x="246" y="221"/>
                    </a:cubicBezTo>
                    <a:cubicBezTo>
                      <a:pt x="246" y="221"/>
                      <a:pt x="246" y="221"/>
                      <a:pt x="246" y="221"/>
                    </a:cubicBezTo>
                    <a:cubicBezTo>
                      <a:pt x="246" y="220"/>
                      <a:pt x="246" y="219"/>
                      <a:pt x="246" y="219"/>
                    </a:cubicBezTo>
                    <a:cubicBezTo>
                      <a:pt x="245" y="219"/>
                      <a:pt x="245" y="219"/>
                      <a:pt x="244" y="219"/>
                    </a:cubicBezTo>
                    <a:moveTo>
                      <a:pt x="248" y="215"/>
                    </a:moveTo>
                    <a:cubicBezTo>
                      <a:pt x="247" y="215"/>
                      <a:pt x="247" y="216"/>
                      <a:pt x="248" y="216"/>
                    </a:cubicBezTo>
                    <a:cubicBezTo>
                      <a:pt x="248" y="217"/>
                      <a:pt x="249" y="217"/>
                      <a:pt x="249" y="216"/>
                    </a:cubicBezTo>
                    <a:cubicBezTo>
                      <a:pt x="250" y="216"/>
                      <a:pt x="250" y="215"/>
                      <a:pt x="249" y="215"/>
                    </a:cubicBezTo>
                    <a:cubicBezTo>
                      <a:pt x="249" y="214"/>
                      <a:pt x="248" y="214"/>
                      <a:pt x="248" y="215"/>
                    </a:cubicBezTo>
                    <a:moveTo>
                      <a:pt x="251" y="210"/>
                    </a:moveTo>
                    <a:cubicBezTo>
                      <a:pt x="250" y="211"/>
                      <a:pt x="250" y="211"/>
                      <a:pt x="251" y="212"/>
                    </a:cubicBezTo>
                    <a:cubicBezTo>
                      <a:pt x="252" y="212"/>
                      <a:pt x="252" y="212"/>
                      <a:pt x="253" y="211"/>
                    </a:cubicBezTo>
                    <a:cubicBezTo>
                      <a:pt x="253" y="211"/>
                      <a:pt x="253" y="210"/>
                      <a:pt x="252" y="210"/>
                    </a:cubicBezTo>
                    <a:cubicBezTo>
                      <a:pt x="252" y="210"/>
                      <a:pt x="251" y="210"/>
                      <a:pt x="251" y="210"/>
                    </a:cubicBezTo>
                    <a:moveTo>
                      <a:pt x="254" y="206"/>
                    </a:moveTo>
                    <a:cubicBezTo>
                      <a:pt x="253" y="206"/>
                      <a:pt x="253" y="207"/>
                      <a:pt x="254" y="207"/>
                    </a:cubicBezTo>
                    <a:cubicBezTo>
                      <a:pt x="255" y="207"/>
                      <a:pt x="255" y="207"/>
                      <a:pt x="256" y="207"/>
                    </a:cubicBezTo>
                    <a:cubicBezTo>
                      <a:pt x="256" y="206"/>
                      <a:pt x="256" y="205"/>
                      <a:pt x="255" y="205"/>
                    </a:cubicBezTo>
                    <a:cubicBezTo>
                      <a:pt x="255" y="205"/>
                      <a:pt x="254" y="205"/>
                      <a:pt x="254" y="206"/>
                    </a:cubicBezTo>
                    <a:moveTo>
                      <a:pt x="256" y="201"/>
                    </a:moveTo>
                    <a:cubicBezTo>
                      <a:pt x="256" y="201"/>
                      <a:pt x="256" y="202"/>
                      <a:pt x="257" y="202"/>
                    </a:cubicBezTo>
                    <a:cubicBezTo>
                      <a:pt x="257" y="202"/>
                      <a:pt x="258" y="202"/>
                      <a:pt x="258" y="202"/>
                    </a:cubicBezTo>
                    <a:cubicBezTo>
                      <a:pt x="259" y="201"/>
                      <a:pt x="258" y="201"/>
                      <a:pt x="258" y="200"/>
                    </a:cubicBezTo>
                    <a:cubicBezTo>
                      <a:pt x="257" y="200"/>
                      <a:pt x="257" y="200"/>
                      <a:pt x="256" y="201"/>
                    </a:cubicBezTo>
                    <a:moveTo>
                      <a:pt x="259" y="196"/>
                    </a:moveTo>
                    <a:cubicBezTo>
                      <a:pt x="259" y="196"/>
                      <a:pt x="259" y="197"/>
                      <a:pt x="259" y="197"/>
                    </a:cubicBezTo>
                    <a:cubicBezTo>
                      <a:pt x="260" y="198"/>
                      <a:pt x="261" y="197"/>
                      <a:pt x="261" y="197"/>
                    </a:cubicBezTo>
                    <a:cubicBezTo>
                      <a:pt x="261" y="197"/>
                      <a:pt x="261" y="197"/>
                      <a:pt x="261" y="197"/>
                    </a:cubicBezTo>
                    <a:cubicBezTo>
                      <a:pt x="261" y="196"/>
                      <a:pt x="261" y="195"/>
                      <a:pt x="260" y="195"/>
                    </a:cubicBezTo>
                    <a:cubicBezTo>
                      <a:pt x="260" y="195"/>
                      <a:pt x="259" y="195"/>
                      <a:pt x="259" y="196"/>
                    </a:cubicBezTo>
                    <a:moveTo>
                      <a:pt x="261" y="191"/>
                    </a:moveTo>
                    <a:cubicBezTo>
                      <a:pt x="261" y="191"/>
                      <a:pt x="261" y="192"/>
                      <a:pt x="262" y="192"/>
                    </a:cubicBezTo>
                    <a:cubicBezTo>
                      <a:pt x="262" y="192"/>
                      <a:pt x="263" y="192"/>
                      <a:pt x="263" y="192"/>
                    </a:cubicBezTo>
                    <a:cubicBezTo>
                      <a:pt x="263" y="191"/>
                      <a:pt x="263" y="190"/>
                      <a:pt x="263" y="190"/>
                    </a:cubicBezTo>
                    <a:cubicBezTo>
                      <a:pt x="262" y="190"/>
                      <a:pt x="261" y="190"/>
                      <a:pt x="261" y="191"/>
                    </a:cubicBezTo>
                    <a:moveTo>
                      <a:pt x="263" y="186"/>
                    </a:moveTo>
                    <a:cubicBezTo>
                      <a:pt x="263" y="186"/>
                      <a:pt x="263" y="187"/>
                      <a:pt x="264" y="187"/>
                    </a:cubicBezTo>
                    <a:cubicBezTo>
                      <a:pt x="264" y="187"/>
                      <a:pt x="265" y="187"/>
                      <a:pt x="265" y="186"/>
                    </a:cubicBezTo>
                    <a:cubicBezTo>
                      <a:pt x="266" y="186"/>
                      <a:pt x="265" y="185"/>
                      <a:pt x="265" y="185"/>
                    </a:cubicBezTo>
                    <a:cubicBezTo>
                      <a:pt x="264" y="185"/>
                      <a:pt x="264" y="185"/>
                      <a:pt x="263" y="186"/>
                    </a:cubicBezTo>
                    <a:moveTo>
                      <a:pt x="265" y="180"/>
                    </a:moveTo>
                    <a:cubicBezTo>
                      <a:pt x="265" y="181"/>
                      <a:pt x="265" y="182"/>
                      <a:pt x="266" y="182"/>
                    </a:cubicBezTo>
                    <a:cubicBezTo>
                      <a:pt x="266" y="182"/>
                      <a:pt x="267" y="182"/>
                      <a:pt x="267" y="181"/>
                    </a:cubicBezTo>
                    <a:cubicBezTo>
                      <a:pt x="267" y="181"/>
                      <a:pt x="267" y="181"/>
                      <a:pt x="267" y="181"/>
                    </a:cubicBezTo>
                    <a:cubicBezTo>
                      <a:pt x="267" y="180"/>
                      <a:pt x="267" y="180"/>
                      <a:pt x="267" y="180"/>
                    </a:cubicBezTo>
                    <a:cubicBezTo>
                      <a:pt x="266" y="179"/>
                      <a:pt x="265" y="180"/>
                      <a:pt x="265" y="180"/>
                    </a:cubicBezTo>
                    <a:moveTo>
                      <a:pt x="267" y="175"/>
                    </a:moveTo>
                    <a:cubicBezTo>
                      <a:pt x="267" y="176"/>
                      <a:pt x="267" y="176"/>
                      <a:pt x="268" y="176"/>
                    </a:cubicBezTo>
                    <a:cubicBezTo>
                      <a:pt x="268" y="177"/>
                      <a:pt x="269" y="176"/>
                      <a:pt x="269" y="176"/>
                    </a:cubicBezTo>
                    <a:cubicBezTo>
                      <a:pt x="269" y="175"/>
                      <a:pt x="269" y="174"/>
                      <a:pt x="268" y="174"/>
                    </a:cubicBezTo>
                    <a:cubicBezTo>
                      <a:pt x="268" y="174"/>
                      <a:pt x="267" y="174"/>
                      <a:pt x="267" y="175"/>
                    </a:cubicBezTo>
                    <a:moveTo>
                      <a:pt x="268" y="170"/>
                    </a:moveTo>
                    <a:cubicBezTo>
                      <a:pt x="268" y="170"/>
                      <a:pt x="269" y="171"/>
                      <a:pt x="269" y="171"/>
                    </a:cubicBezTo>
                    <a:cubicBezTo>
                      <a:pt x="270" y="171"/>
                      <a:pt x="270" y="171"/>
                      <a:pt x="270" y="170"/>
                    </a:cubicBezTo>
                    <a:cubicBezTo>
                      <a:pt x="271" y="170"/>
                      <a:pt x="270" y="169"/>
                      <a:pt x="270" y="169"/>
                    </a:cubicBezTo>
                    <a:cubicBezTo>
                      <a:pt x="269" y="169"/>
                      <a:pt x="268" y="169"/>
                      <a:pt x="268" y="170"/>
                    </a:cubicBezTo>
                    <a:moveTo>
                      <a:pt x="270" y="164"/>
                    </a:moveTo>
                    <a:cubicBezTo>
                      <a:pt x="269" y="165"/>
                      <a:pt x="270" y="166"/>
                      <a:pt x="270" y="166"/>
                    </a:cubicBezTo>
                    <a:cubicBezTo>
                      <a:pt x="271" y="166"/>
                      <a:pt x="272" y="165"/>
                      <a:pt x="272" y="165"/>
                    </a:cubicBezTo>
                    <a:cubicBezTo>
                      <a:pt x="272" y="164"/>
                      <a:pt x="271" y="164"/>
                      <a:pt x="271" y="163"/>
                    </a:cubicBezTo>
                    <a:cubicBezTo>
                      <a:pt x="270" y="163"/>
                      <a:pt x="270" y="164"/>
                      <a:pt x="270" y="164"/>
                    </a:cubicBezTo>
                    <a:moveTo>
                      <a:pt x="271" y="159"/>
                    </a:moveTo>
                    <a:cubicBezTo>
                      <a:pt x="270" y="160"/>
                      <a:pt x="271" y="160"/>
                      <a:pt x="271" y="160"/>
                    </a:cubicBezTo>
                    <a:cubicBezTo>
                      <a:pt x="272" y="160"/>
                      <a:pt x="273" y="160"/>
                      <a:pt x="273" y="159"/>
                    </a:cubicBezTo>
                    <a:cubicBezTo>
                      <a:pt x="273" y="159"/>
                      <a:pt x="273" y="159"/>
                      <a:pt x="273" y="159"/>
                    </a:cubicBezTo>
                    <a:cubicBezTo>
                      <a:pt x="273" y="159"/>
                      <a:pt x="272" y="158"/>
                      <a:pt x="272" y="158"/>
                    </a:cubicBezTo>
                    <a:cubicBezTo>
                      <a:pt x="271" y="158"/>
                      <a:pt x="271" y="158"/>
                      <a:pt x="271" y="159"/>
                    </a:cubicBezTo>
                    <a:cubicBezTo>
                      <a:pt x="271" y="159"/>
                      <a:pt x="271" y="159"/>
                      <a:pt x="271" y="159"/>
                    </a:cubicBezTo>
                    <a:moveTo>
                      <a:pt x="271" y="153"/>
                    </a:moveTo>
                    <a:cubicBezTo>
                      <a:pt x="271" y="154"/>
                      <a:pt x="272" y="155"/>
                      <a:pt x="272" y="155"/>
                    </a:cubicBezTo>
                    <a:cubicBezTo>
                      <a:pt x="273" y="155"/>
                      <a:pt x="273" y="154"/>
                      <a:pt x="274" y="154"/>
                    </a:cubicBezTo>
                    <a:cubicBezTo>
                      <a:pt x="274" y="153"/>
                      <a:pt x="273" y="153"/>
                      <a:pt x="273" y="152"/>
                    </a:cubicBezTo>
                    <a:cubicBezTo>
                      <a:pt x="272" y="152"/>
                      <a:pt x="271" y="153"/>
                      <a:pt x="271" y="153"/>
                    </a:cubicBezTo>
                    <a:moveTo>
                      <a:pt x="272" y="148"/>
                    </a:moveTo>
                    <a:cubicBezTo>
                      <a:pt x="272" y="149"/>
                      <a:pt x="272" y="149"/>
                      <a:pt x="273" y="149"/>
                    </a:cubicBezTo>
                    <a:cubicBezTo>
                      <a:pt x="274" y="149"/>
                      <a:pt x="274" y="149"/>
                      <a:pt x="274" y="148"/>
                    </a:cubicBezTo>
                    <a:cubicBezTo>
                      <a:pt x="274" y="147"/>
                      <a:pt x="274" y="147"/>
                      <a:pt x="273" y="147"/>
                    </a:cubicBezTo>
                    <a:cubicBezTo>
                      <a:pt x="272" y="147"/>
                      <a:pt x="272" y="147"/>
                      <a:pt x="272" y="148"/>
                    </a:cubicBezTo>
                    <a:moveTo>
                      <a:pt x="272" y="142"/>
                    </a:moveTo>
                    <a:cubicBezTo>
                      <a:pt x="272" y="143"/>
                      <a:pt x="273" y="144"/>
                      <a:pt x="273" y="144"/>
                    </a:cubicBezTo>
                    <a:cubicBezTo>
                      <a:pt x="274" y="144"/>
                      <a:pt x="274" y="143"/>
                      <a:pt x="274" y="142"/>
                    </a:cubicBezTo>
                    <a:cubicBezTo>
                      <a:pt x="274" y="142"/>
                      <a:pt x="274" y="142"/>
                      <a:pt x="274" y="142"/>
                    </a:cubicBezTo>
                    <a:cubicBezTo>
                      <a:pt x="274" y="142"/>
                      <a:pt x="274" y="141"/>
                      <a:pt x="273" y="141"/>
                    </a:cubicBezTo>
                    <a:cubicBezTo>
                      <a:pt x="273" y="141"/>
                      <a:pt x="272" y="142"/>
                      <a:pt x="272" y="142"/>
                    </a:cubicBezTo>
                    <a:cubicBezTo>
                      <a:pt x="272" y="142"/>
                      <a:pt x="272" y="142"/>
                      <a:pt x="272" y="142"/>
                    </a:cubicBezTo>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36" name="Rectangle 307"/>
              <p:cNvSpPr>
                <a:spLocks noChangeArrowheads="1"/>
              </p:cNvSpPr>
              <p:nvPr/>
            </p:nvSpPr>
            <p:spPr bwMode="auto">
              <a:xfrm>
                <a:off x="11823596" y="3365043"/>
                <a:ext cx="148322" cy="4508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37" name="Rectangle 308"/>
              <p:cNvSpPr>
                <a:spLocks noChangeArrowheads="1"/>
              </p:cNvSpPr>
              <p:nvPr/>
            </p:nvSpPr>
            <p:spPr bwMode="auto">
              <a:xfrm>
                <a:off x="11663413" y="3465898"/>
                <a:ext cx="136456" cy="350036"/>
              </a:xfrm>
              <a:prstGeom prst="rect">
                <a:avLst/>
              </a:pr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38" name="Rectangle 309"/>
              <p:cNvSpPr>
                <a:spLocks noChangeArrowheads="1"/>
              </p:cNvSpPr>
              <p:nvPr/>
            </p:nvSpPr>
            <p:spPr bwMode="auto">
              <a:xfrm>
                <a:off x="11485430" y="3566757"/>
                <a:ext cx="136456" cy="2491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39" name="Rectangle 310"/>
              <p:cNvSpPr>
                <a:spLocks noChangeArrowheads="1"/>
              </p:cNvSpPr>
              <p:nvPr/>
            </p:nvSpPr>
            <p:spPr bwMode="auto">
              <a:xfrm>
                <a:off x="11325243" y="3673547"/>
                <a:ext cx="136456" cy="142387"/>
              </a:xfrm>
              <a:prstGeom prst="rect">
                <a:avLst/>
              </a:pr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nvGrpSpPr>
              <p:cNvPr id="3" name="Group 2"/>
              <p:cNvGrpSpPr/>
              <p:nvPr/>
            </p:nvGrpSpPr>
            <p:grpSpPr>
              <a:xfrm>
                <a:off x="9818315" y="1923375"/>
                <a:ext cx="575482" cy="367832"/>
                <a:chOff x="7688458" y="-4745241"/>
                <a:chExt cx="575482" cy="367832"/>
              </a:xfrm>
              <a:solidFill>
                <a:schemeClr val="tx2"/>
              </a:solidFill>
            </p:grpSpPr>
            <p:sp>
              <p:nvSpPr>
                <p:cNvPr id="240" name="Freeform 311"/>
                <p:cNvSpPr>
                  <a:spLocks/>
                </p:cNvSpPr>
                <p:nvPr/>
              </p:nvSpPr>
              <p:spPr bwMode="auto">
                <a:xfrm>
                  <a:off x="7688458" y="-4745241"/>
                  <a:ext cx="563616" cy="213580"/>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1" name="Freeform 312"/>
                <p:cNvSpPr>
                  <a:spLocks/>
                </p:cNvSpPr>
                <p:nvPr/>
              </p:nvSpPr>
              <p:spPr bwMode="auto">
                <a:xfrm>
                  <a:off x="7688458" y="-4745241"/>
                  <a:ext cx="225446" cy="361902"/>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2" name="Freeform 313"/>
                <p:cNvSpPr>
                  <a:spLocks/>
                </p:cNvSpPr>
                <p:nvPr/>
              </p:nvSpPr>
              <p:spPr bwMode="auto">
                <a:xfrm>
                  <a:off x="7688458" y="-4555392"/>
                  <a:ext cx="563616" cy="17798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3" name="Freeform 314"/>
                <p:cNvSpPr>
                  <a:spLocks/>
                </p:cNvSpPr>
                <p:nvPr/>
              </p:nvSpPr>
              <p:spPr bwMode="auto">
                <a:xfrm>
                  <a:off x="8038494" y="-4745241"/>
                  <a:ext cx="225446" cy="361902"/>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sp>
            <p:nvSpPr>
              <p:cNvPr id="244" name="Freeform 315"/>
              <p:cNvSpPr>
                <a:spLocks/>
              </p:cNvSpPr>
              <p:nvPr/>
            </p:nvSpPr>
            <p:spPr bwMode="auto">
              <a:xfrm>
                <a:off x="11224387" y="4741448"/>
                <a:ext cx="237311" cy="237311"/>
              </a:xfrm>
              <a:custGeom>
                <a:avLst/>
                <a:gdLst>
                  <a:gd name="T0" fmla="*/ 16 w 21"/>
                  <a:gd name="T1" fmla="*/ 20 h 21"/>
                  <a:gd name="T2" fmla="*/ 0 w 21"/>
                  <a:gd name="T3" fmla="*/ 4 h 21"/>
                  <a:gd name="T4" fmla="*/ 4 w 21"/>
                  <a:gd name="T5" fmla="*/ 0 h 21"/>
                  <a:gd name="T6" fmla="*/ 20 w 21"/>
                  <a:gd name="T7" fmla="*/ 16 h 21"/>
                  <a:gd name="T8" fmla="*/ 20 w 21"/>
                  <a:gd name="T9" fmla="*/ 20 h 21"/>
                  <a:gd name="T10" fmla="*/ 16 w 21"/>
                  <a:gd name="T11" fmla="*/ 20 h 21"/>
                </a:gdLst>
                <a:ahLst/>
                <a:cxnLst>
                  <a:cxn ang="0">
                    <a:pos x="T0" y="T1"/>
                  </a:cxn>
                  <a:cxn ang="0">
                    <a:pos x="T2" y="T3"/>
                  </a:cxn>
                  <a:cxn ang="0">
                    <a:pos x="T4" y="T5"/>
                  </a:cxn>
                  <a:cxn ang="0">
                    <a:pos x="T6" y="T7"/>
                  </a:cxn>
                  <a:cxn ang="0">
                    <a:pos x="T8" y="T9"/>
                  </a:cxn>
                  <a:cxn ang="0">
                    <a:pos x="T10" y="T11"/>
                  </a:cxn>
                </a:cxnLst>
                <a:rect l="0" t="0" r="r" b="b"/>
                <a:pathLst>
                  <a:path w="21" h="21">
                    <a:moveTo>
                      <a:pt x="16" y="20"/>
                    </a:moveTo>
                    <a:cubicBezTo>
                      <a:pt x="0" y="4"/>
                      <a:pt x="0" y="4"/>
                      <a:pt x="0" y="4"/>
                    </a:cubicBezTo>
                    <a:cubicBezTo>
                      <a:pt x="4" y="0"/>
                      <a:pt x="4" y="0"/>
                      <a:pt x="4" y="0"/>
                    </a:cubicBezTo>
                    <a:cubicBezTo>
                      <a:pt x="20" y="16"/>
                      <a:pt x="20" y="16"/>
                      <a:pt x="20" y="16"/>
                    </a:cubicBezTo>
                    <a:cubicBezTo>
                      <a:pt x="21" y="17"/>
                      <a:pt x="21" y="19"/>
                      <a:pt x="20" y="20"/>
                    </a:cubicBezTo>
                    <a:cubicBezTo>
                      <a:pt x="19" y="21"/>
                      <a:pt x="17" y="21"/>
                      <a:pt x="16" y="2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5" name="Oval 316"/>
              <p:cNvSpPr>
                <a:spLocks noChangeArrowheads="1"/>
              </p:cNvSpPr>
              <p:nvPr/>
            </p:nvSpPr>
            <p:spPr bwMode="auto">
              <a:xfrm>
                <a:off x="10880285" y="4415143"/>
                <a:ext cx="433095" cy="42716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6" name="Oval 317"/>
              <p:cNvSpPr>
                <a:spLocks noChangeArrowheads="1"/>
              </p:cNvSpPr>
              <p:nvPr/>
            </p:nvSpPr>
            <p:spPr bwMode="auto">
              <a:xfrm>
                <a:off x="10927748" y="4462605"/>
                <a:ext cx="338171" cy="338170"/>
              </a:xfrm>
              <a:prstGeom prst="ellipse">
                <a:avLst/>
              </a:prstGeom>
              <a:solidFill>
                <a:schemeClr val="tx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7" name="Freeform 318"/>
              <p:cNvSpPr>
                <a:spLocks noEditPoints="1"/>
              </p:cNvSpPr>
              <p:nvPr/>
            </p:nvSpPr>
            <p:spPr bwMode="auto">
              <a:xfrm>
                <a:off x="11087931" y="4604992"/>
                <a:ext cx="177984" cy="195784"/>
              </a:xfrm>
              <a:custGeom>
                <a:avLst/>
                <a:gdLst>
                  <a:gd name="T0" fmla="*/ 1 w 16"/>
                  <a:gd name="T1" fmla="*/ 17 h 17"/>
                  <a:gd name="T2" fmla="*/ 1 w 16"/>
                  <a:gd name="T3" fmla="*/ 17 h 17"/>
                  <a:gd name="T4" fmla="*/ 1 w 16"/>
                  <a:gd name="T5" fmla="*/ 17 h 17"/>
                  <a:gd name="T6" fmla="*/ 1 w 16"/>
                  <a:gd name="T7" fmla="*/ 17 h 17"/>
                  <a:gd name="T8" fmla="*/ 1 w 16"/>
                  <a:gd name="T9" fmla="*/ 17 h 17"/>
                  <a:gd name="T10" fmla="*/ 1 w 16"/>
                  <a:gd name="T11" fmla="*/ 17 h 17"/>
                  <a:gd name="T12" fmla="*/ 1 w 16"/>
                  <a:gd name="T13" fmla="*/ 17 h 17"/>
                  <a:gd name="T14" fmla="*/ 1 w 16"/>
                  <a:gd name="T15" fmla="*/ 17 h 17"/>
                  <a:gd name="T16" fmla="*/ 1 w 16"/>
                  <a:gd name="T17" fmla="*/ 17 h 17"/>
                  <a:gd name="T18" fmla="*/ 1 w 16"/>
                  <a:gd name="T19" fmla="*/ 17 h 17"/>
                  <a:gd name="T20" fmla="*/ 1 w 16"/>
                  <a:gd name="T21" fmla="*/ 17 h 17"/>
                  <a:gd name="T22" fmla="*/ 1 w 16"/>
                  <a:gd name="T23" fmla="*/ 17 h 17"/>
                  <a:gd name="T24" fmla="*/ 1 w 16"/>
                  <a:gd name="T25" fmla="*/ 17 h 17"/>
                  <a:gd name="T26" fmla="*/ 1 w 16"/>
                  <a:gd name="T27" fmla="*/ 17 h 17"/>
                  <a:gd name="T28" fmla="*/ 1 w 16"/>
                  <a:gd name="T29" fmla="*/ 17 h 17"/>
                  <a:gd name="T30" fmla="*/ 0 w 16"/>
                  <a:gd name="T31" fmla="*/ 17 h 17"/>
                  <a:gd name="T32" fmla="*/ 0 w 16"/>
                  <a:gd name="T33" fmla="*/ 17 h 17"/>
                  <a:gd name="T34" fmla="*/ 0 w 16"/>
                  <a:gd name="T35" fmla="*/ 17 h 17"/>
                  <a:gd name="T36" fmla="*/ 0 w 16"/>
                  <a:gd name="T37" fmla="*/ 17 h 17"/>
                  <a:gd name="T38" fmla="*/ 0 w 16"/>
                  <a:gd name="T39" fmla="*/ 17 h 17"/>
                  <a:gd name="T40" fmla="*/ 0 w 16"/>
                  <a:gd name="T41" fmla="*/ 17 h 17"/>
                  <a:gd name="T42" fmla="*/ 0 w 16"/>
                  <a:gd name="T43" fmla="*/ 17 h 17"/>
                  <a:gd name="T44" fmla="*/ 0 w 16"/>
                  <a:gd name="T45" fmla="*/ 17 h 17"/>
                  <a:gd name="T46" fmla="*/ 0 w 16"/>
                  <a:gd name="T47" fmla="*/ 17 h 17"/>
                  <a:gd name="T48" fmla="*/ 0 w 16"/>
                  <a:gd name="T49" fmla="*/ 17 h 17"/>
                  <a:gd name="T50" fmla="*/ 0 w 16"/>
                  <a:gd name="T51" fmla="*/ 17 h 17"/>
                  <a:gd name="T52" fmla="*/ 0 w 16"/>
                  <a:gd name="T53" fmla="*/ 17 h 17"/>
                  <a:gd name="T54" fmla="*/ 16 w 16"/>
                  <a:gd name="T55" fmla="*/ 2 h 17"/>
                  <a:gd name="T56" fmla="*/ 16 w 16"/>
                  <a:gd name="T57" fmla="*/ 2 h 17"/>
                  <a:gd name="T58" fmla="*/ 16 w 16"/>
                  <a:gd name="T59" fmla="*/ 2 h 17"/>
                  <a:gd name="T60" fmla="*/ 16 w 16"/>
                  <a:gd name="T61" fmla="*/ 2 h 17"/>
                  <a:gd name="T62" fmla="*/ 16 w 16"/>
                  <a:gd name="T63" fmla="*/ 2 h 17"/>
                  <a:gd name="T64" fmla="*/ 16 w 16"/>
                  <a:gd name="T65" fmla="*/ 2 h 17"/>
                  <a:gd name="T66" fmla="*/ 16 w 16"/>
                  <a:gd name="T67" fmla="*/ 1 h 17"/>
                  <a:gd name="T68" fmla="*/ 16 w 16"/>
                  <a:gd name="T69" fmla="*/ 2 h 17"/>
                  <a:gd name="T70" fmla="*/ 16 w 16"/>
                  <a:gd name="T71" fmla="*/ 1 h 17"/>
                  <a:gd name="T72" fmla="*/ 16 w 16"/>
                  <a:gd name="T73" fmla="*/ 1 h 17"/>
                  <a:gd name="T74" fmla="*/ 16 w 16"/>
                  <a:gd name="T75" fmla="*/ 1 h 17"/>
                  <a:gd name="T76" fmla="*/ 16 w 16"/>
                  <a:gd name="T77" fmla="*/ 1 h 17"/>
                  <a:gd name="T78" fmla="*/ 16 w 16"/>
                  <a:gd name="T79" fmla="*/ 1 h 17"/>
                  <a:gd name="T80" fmla="*/ 16 w 16"/>
                  <a:gd name="T81" fmla="*/ 1 h 17"/>
                  <a:gd name="T82" fmla="*/ 16 w 16"/>
                  <a:gd name="T83" fmla="*/ 1 h 17"/>
                  <a:gd name="T84" fmla="*/ 16 w 16"/>
                  <a:gd name="T85" fmla="*/ 1 h 17"/>
                  <a:gd name="T86" fmla="*/ 16 w 16"/>
                  <a:gd name="T87" fmla="*/ 1 h 17"/>
                  <a:gd name="T88" fmla="*/ 16 w 16"/>
                  <a:gd name="T89" fmla="*/ 1 h 17"/>
                  <a:gd name="T90" fmla="*/ 16 w 16"/>
                  <a:gd name="T91" fmla="*/ 1 h 17"/>
                  <a:gd name="T92" fmla="*/ 16 w 16"/>
                  <a:gd name="T93" fmla="*/ 1 h 17"/>
                  <a:gd name="T94" fmla="*/ 16 w 16"/>
                  <a:gd name="T95" fmla="*/ 1 h 17"/>
                  <a:gd name="T96" fmla="*/ 16 w 16"/>
                  <a:gd name="T97" fmla="*/ 1 h 17"/>
                  <a:gd name="T98" fmla="*/ 16 w 16"/>
                  <a:gd name="T99" fmla="*/ 1 h 17"/>
                  <a:gd name="T100" fmla="*/ 16 w 16"/>
                  <a:gd name="T101" fmla="*/ 1 h 17"/>
                  <a:gd name="T102" fmla="*/ 16 w 16"/>
                  <a:gd name="T103" fmla="*/ 0 h 17"/>
                  <a:gd name="T104" fmla="*/ 16 w 16"/>
                  <a:gd name="T105" fmla="*/ 0 h 17"/>
                  <a:gd name="T106" fmla="*/ 16 w 16"/>
                  <a:gd name="T107" fmla="*/ 0 h 17"/>
                  <a:gd name="T108" fmla="*/ 16 w 16"/>
                  <a:gd name="T109" fmla="*/ 0 h 17"/>
                  <a:gd name="T110" fmla="*/ 16 w 16"/>
                  <a:gd name="T111" fmla="*/ 0 h 17"/>
                  <a:gd name="T112" fmla="*/ 16 w 16"/>
                  <a:gd name="T11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17">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16" y="2"/>
                    </a:moveTo>
                    <a:cubicBezTo>
                      <a:pt x="16" y="2"/>
                      <a:pt x="16" y="2"/>
                      <a:pt x="16" y="2"/>
                    </a:cubicBezTo>
                    <a:cubicBezTo>
                      <a:pt x="16" y="2"/>
                      <a:pt x="16" y="2"/>
                      <a:pt x="16" y="2"/>
                    </a:cubicBezTo>
                    <a:moveTo>
                      <a:pt x="16" y="2"/>
                    </a:moveTo>
                    <a:cubicBezTo>
                      <a:pt x="16" y="2"/>
                      <a:pt x="16" y="2"/>
                      <a:pt x="16" y="2"/>
                    </a:cubicBezTo>
                    <a:cubicBezTo>
                      <a:pt x="16" y="2"/>
                      <a:pt x="16" y="2"/>
                      <a:pt x="16" y="2"/>
                    </a:cubicBezTo>
                    <a:moveTo>
                      <a:pt x="16" y="1"/>
                    </a:moveTo>
                    <a:cubicBezTo>
                      <a:pt x="16" y="1"/>
                      <a:pt x="16" y="1"/>
                      <a:pt x="16" y="2"/>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04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8" name="Freeform 319"/>
              <p:cNvSpPr>
                <a:spLocks/>
              </p:cNvSpPr>
              <p:nvPr/>
            </p:nvSpPr>
            <p:spPr bwMode="auto">
              <a:xfrm>
                <a:off x="10963344" y="4474471"/>
                <a:ext cx="302574" cy="326305"/>
              </a:xfrm>
              <a:custGeom>
                <a:avLst/>
                <a:gdLst>
                  <a:gd name="T0" fmla="*/ 19 w 27"/>
                  <a:gd name="T1" fmla="*/ 0 h 29"/>
                  <a:gd name="T2" fmla="*/ 20 w 27"/>
                  <a:gd name="T3" fmla="*/ 5 h 29"/>
                  <a:gd name="T4" fmla="*/ 1 w 27"/>
                  <a:gd name="T5" fmla="*/ 23 h 29"/>
                  <a:gd name="T6" fmla="*/ 0 w 27"/>
                  <a:gd name="T7" fmla="*/ 23 h 29"/>
                  <a:gd name="T8" fmla="*/ 11 w 27"/>
                  <a:gd name="T9" fmla="*/ 29 h 29"/>
                  <a:gd name="T10" fmla="*/ 11 w 27"/>
                  <a:gd name="T11" fmla="*/ 29 h 29"/>
                  <a:gd name="T12" fmla="*/ 11 w 27"/>
                  <a:gd name="T13" fmla="*/ 29 h 29"/>
                  <a:gd name="T14" fmla="*/ 11 w 27"/>
                  <a:gd name="T15" fmla="*/ 29 h 29"/>
                  <a:gd name="T16" fmla="*/ 11 w 27"/>
                  <a:gd name="T17" fmla="*/ 29 h 29"/>
                  <a:gd name="T18" fmla="*/ 11 w 27"/>
                  <a:gd name="T19" fmla="*/ 29 h 29"/>
                  <a:gd name="T20" fmla="*/ 11 w 27"/>
                  <a:gd name="T21" fmla="*/ 29 h 29"/>
                  <a:gd name="T22" fmla="*/ 11 w 27"/>
                  <a:gd name="T23" fmla="*/ 29 h 29"/>
                  <a:gd name="T24" fmla="*/ 12 w 27"/>
                  <a:gd name="T25" fmla="*/ 29 h 29"/>
                  <a:gd name="T26" fmla="*/ 12 w 27"/>
                  <a:gd name="T27" fmla="*/ 29 h 29"/>
                  <a:gd name="T28" fmla="*/ 12 w 27"/>
                  <a:gd name="T29" fmla="*/ 29 h 29"/>
                  <a:gd name="T30" fmla="*/ 12 w 27"/>
                  <a:gd name="T31" fmla="*/ 29 h 29"/>
                  <a:gd name="T32" fmla="*/ 12 w 27"/>
                  <a:gd name="T33" fmla="*/ 29 h 29"/>
                  <a:gd name="T34" fmla="*/ 12 w 27"/>
                  <a:gd name="T35" fmla="*/ 29 h 29"/>
                  <a:gd name="T36" fmla="*/ 12 w 27"/>
                  <a:gd name="T37" fmla="*/ 29 h 29"/>
                  <a:gd name="T38" fmla="*/ 12 w 27"/>
                  <a:gd name="T39" fmla="*/ 29 h 29"/>
                  <a:gd name="T40" fmla="*/ 12 w 27"/>
                  <a:gd name="T41" fmla="*/ 29 h 29"/>
                  <a:gd name="T42" fmla="*/ 12 w 27"/>
                  <a:gd name="T43" fmla="*/ 29 h 29"/>
                  <a:gd name="T44" fmla="*/ 12 w 27"/>
                  <a:gd name="T45" fmla="*/ 29 h 29"/>
                  <a:gd name="T46" fmla="*/ 27 w 27"/>
                  <a:gd name="T47" fmla="*/ 14 h 29"/>
                  <a:gd name="T48" fmla="*/ 27 w 27"/>
                  <a:gd name="T49" fmla="*/ 14 h 29"/>
                  <a:gd name="T50" fmla="*/ 27 w 27"/>
                  <a:gd name="T51" fmla="*/ 14 h 29"/>
                  <a:gd name="T52" fmla="*/ 27 w 27"/>
                  <a:gd name="T53" fmla="*/ 14 h 29"/>
                  <a:gd name="T54" fmla="*/ 27 w 27"/>
                  <a:gd name="T55" fmla="*/ 14 h 29"/>
                  <a:gd name="T56" fmla="*/ 27 w 27"/>
                  <a:gd name="T57" fmla="*/ 14 h 29"/>
                  <a:gd name="T58" fmla="*/ 27 w 27"/>
                  <a:gd name="T59" fmla="*/ 14 h 29"/>
                  <a:gd name="T60" fmla="*/ 27 w 27"/>
                  <a:gd name="T61" fmla="*/ 13 h 29"/>
                  <a:gd name="T62" fmla="*/ 27 w 27"/>
                  <a:gd name="T63" fmla="*/ 13 h 29"/>
                  <a:gd name="T64" fmla="*/ 27 w 27"/>
                  <a:gd name="T65" fmla="*/ 13 h 29"/>
                  <a:gd name="T66" fmla="*/ 27 w 27"/>
                  <a:gd name="T67" fmla="*/ 13 h 29"/>
                  <a:gd name="T68" fmla="*/ 27 w 27"/>
                  <a:gd name="T69" fmla="*/ 13 h 29"/>
                  <a:gd name="T70" fmla="*/ 27 w 27"/>
                  <a:gd name="T71" fmla="*/ 13 h 29"/>
                  <a:gd name="T72" fmla="*/ 27 w 27"/>
                  <a:gd name="T73" fmla="*/ 13 h 29"/>
                  <a:gd name="T74" fmla="*/ 27 w 27"/>
                  <a:gd name="T75" fmla="*/ 13 h 29"/>
                  <a:gd name="T76" fmla="*/ 27 w 27"/>
                  <a:gd name="T77" fmla="*/ 13 h 29"/>
                  <a:gd name="T78" fmla="*/ 27 w 27"/>
                  <a:gd name="T79" fmla="*/ 13 h 29"/>
                  <a:gd name="T80" fmla="*/ 27 w 27"/>
                  <a:gd name="T81" fmla="*/ 13 h 29"/>
                  <a:gd name="T82" fmla="*/ 27 w 27"/>
                  <a:gd name="T83" fmla="*/ 12 h 29"/>
                  <a:gd name="T84" fmla="*/ 27 w 27"/>
                  <a:gd name="T85" fmla="*/ 12 h 29"/>
                  <a:gd name="T86" fmla="*/ 27 w 27"/>
                  <a:gd name="T87" fmla="*/ 12 h 29"/>
                  <a:gd name="T88" fmla="*/ 27 w 27"/>
                  <a:gd name="T89" fmla="*/ 12 h 29"/>
                  <a:gd name="T90" fmla="*/ 19 w 27"/>
                  <a:gd name="T9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9">
                    <a:moveTo>
                      <a:pt x="19" y="0"/>
                    </a:moveTo>
                    <a:cubicBezTo>
                      <a:pt x="20" y="2"/>
                      <a:pt x="20" y="3"/>
                      <a:pt x="20" y="5"/>
                    </a:cubicBezTo>
                    <a:cubicBezTo>
                      <a:pt x="20" y="15"/>
                      <a:pt x="11" y="23"/>
                      <a:pt x="1" y="23"/>
                    </a:cubicBezTo>
                    <a:cubicBezTo>
                      <a:pt x="1" y="23"/>
                      <a:pt x="0" y="23"/>
                      <a:pt x="0" y="23"/>
                    </a:cubicBezTo>
                    <a:cubicBezTo>
                      <a:pt x="3" y="27"/>
                      <a:pt x="7"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21" y="29"/>
                      <a:pt x="27" y="22"/>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2"/>
                      <a:pt x="27" y="12"/>
                    </a:cubicBezTo>
                    <a:cubicBezTo>
                      <a:pt x="27" y="12"/>
                      <a:pt x="27" y="12"/>
                      <a:pt x="27" y="12"/>
                    </a:cubicBezTo>
                    <a:cubicBezTo>
                      <a:pt x="27" y="12"/>
                      <a:pt x="27" y="12"/>
                      <a:pt x="27" y="12"/>
                    </a:cubicBezTo>
                    <a:cubicBezTo>
                      <a:pt x="27" y="12"/>
                      <a:pt x="27" y="12"/>
                      <a:pt x="27" y="12"/>
                    </a:cubicBezTo>
                    <a:cubicBezTo>
                      <a:pt x="27" y="7"/>
                      <a:pt x="24" y="3"/>
                      <a:pt x="19"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49" name="Freeform 320"/>
              <p:cNvSpPr>
                <a:spLocks/>
              </p:cNvSpPr>
              <p:nvPr/>
            </p:nvSpPr>
            <p:spPr bwMode="auto">
              <a:xfrm>
                <a:off x="8649558" y="4450740"/>
                <a:ext cx="385633" cy="373767"/>
              </a:xfrm>
              <a:custGeom>
                <a:avLst/>
                <a:gdLst>
                  <a:gd name="T0" fmla="*/ 29 w 34"/>
                  <a:gd name="T1" fmla="*/ 0 h 33"/>
                  <a:gd name="T2" fmla="*/ 4 w 34"/>
                  <a:gd name="T3" fmla="*/ 0 h 33"/>
                  <a:gd name="T4" fmla="*/ 0 w 34"/>
                  <a:gd name="T5" fmla="*/ 4 h 33"/>
                  <a:gd name="T6" fmla="*/ 0 w 34"/>
                  <a:gd name="T7" fmla="*/ 21 h 33"/>
                  <a:gd name="T8" fmla="*/ 4 w 34"/>
                  <a:gd name="T9" fmla="*/ 26 h 33"/>
                  <a:gd name="T10" fmla="*/ 9 w 34"/>
                  <a:gd name="T11" fmla="*/ 26 h 33"/>
                  <a:gd name="T12" fmla="*/ 9 w 34"/>
                  <a:gd name="T13" fmla="*/ 33 h 33"/>
                  <a:gd name="T14" fmla="*/ 16 w 34"/>
                  <a:gd name="T15" fmla="*/ 26 h 33"/>
                  <a:gd name="T16" fmla="*/ 29 w 34"/>
                  <a:gd name="T17" fmla="*/ 26 h 33"/>
                  <a:gd name="T18" fmla="*/ 34 w 34"/>
                  <a:gd name="T19" fmla="*/ 21 h 33"/>
                  <a:gd name="T20" fmla="*/ 34 w 34"/>
                  <a:gd name="T21" fmla="*/ 4 h 33"/>
                  <a:gd name="T22" fmla="*/ 29 w 3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29" y="0"/>
                    </a:moveTo>
                    <a:cubicBezTo>
                      <a:pt x="4" y="0"/>
                      <a:pt x="4" y="0"/>
                      <a:pt x="4" y="0"/>
                    </a:cubicBezTo>
                    <a:cubicBezTo>
                      <a:pt x="2" y="0"/>
                      <a:pt x="0" y="2"/>
                      <a:pt x="0" y="4"/>
                    </a:cubicBezTo>
                    <a:cubicBezTo>
                      <a:pt x="0" y="21"/>
                      <a:pt x="0" y="21"/>
                      <a:pt x="0" y="21"/>
                    </a:cubicBezTo>
                    <a:cubicBezTo>
                      <a:pt x="0" y="23"/>
                      <a:pt x="2" y="26"/>
                      <a:pt x="4" y="26"/>
                    </a:cubicBezTo>
                    <a:cubicBezTo>
                      <a:pt x="9" y="26"/>
                      <a:pt x="9" y="26"/>
                      <a:pt x="9" y="26"/>
                    </a:cubicBezTo>
                    <a:cubicBezTo>
                      <a:pt x="9" y="33"/>
                      <a:pt x="9" y="33"/>
                      <a:pt x="9" y="33"/>
                    </a:cubicBezTo>
                    <a:cubicBezTo>
                      <a:pt x="16" y="26"/>
                      <a:pt x="16" y="26"/>
                      <a:pt x="16" y="26"/>
                    </a:cubicBezTo>
                    <a:cubicBezTo>
                      <a:pt x="29" y="26"/>
                      <a:pt x="29" y="26"/>
                      <a:pt x="29" y="26"/>
                    </a:cubicBezTo>
                    <a:cubicBezTo>
                      <a:pt x="31" y="26"/>
                      <a:pt x="34" y="23"/>
                      <a:pt x="34" y="21"/>
                    </a:cubicBezTo>
                    <a:cubicBezTo>
                      <a:pt x="34" y="4"/>
                      <a:pt x="34" y="4"/>
                      <a:pt x="34" y="4"/>
                    </a:cubicBezTo>
                    <a:cubicBezTo>
                      <a:pt x="34" y="2"/>
                      <a:pt x="31" y="0"/>
                      <a:pt x="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0" name="Freeform 321"/>
              <p:cNvSpPr>
                <a:spLocks/>
              </p:cNvSpPr>
              <p:nvPr/>
            </p:nvSpPr>
            <p:spPr bwMode="auto">
              <a:xfrm>
                <a:off x="8963994" y="4587196"/>
                <a:ext cx="373767" cy="361902"/>
              </a:xfrm>
              <a:custGeom>
                <a:avLst/>
                <a:gdLst>
                  <a:gd name="T0" fmla="*/ 29 w 33"/>
                  <a:gd name="T1" fmla="*/ 0 h 32"/>
                  <a:gd name="T2" fmla="*/ 7 w 33"/>
                  <a:gd name="T3" fmla="*/ 0 h 32"/>
                  <a:gd name="T4" fmla="*/ 7 w 33"/>
                  <a:gd name="T5" fmla="*/ 9 h 32"/>
                  <a:gd name="T6" fmla="*/ 1 w 33"/>
                  <a:gd name="T7" fmla="*/ 15 h 32"/>
                  <a:gd name="T8" fmla="*/ 0 w 33"/>
                  <a:gd name="T9" fmla="*/ 15 h 32"/>
                  <a:gd name="T10" fmla="*/ 0 w 33"/>
                  <a:gd name="T11" fmla="*/ 21 h 32"/>
                  <a:gd name="T12" fmla="*/ 4 w 33"/>
                  <a:gd name="T13" fmla="*/ 25 h 32"/>
                  <a:gd name="T14" fmla="*/ 17 w 33"/>
                  <a:gd name="T15" fmla="*/ 25 h 32"/>
                  <a:gd name="T16" fmla="*/ 25 w 33"/>
                  <a:gd name="T17" fmla="*/ 32 h 32"/>
                  <a:gd name="T18" fmla="*/ 25 w 33"/>
                  <a:gd name="T19" fmla="*/ 25 h 32"/>
                  <a:gd name="T20" fmla="*/ 29 w 33"/>
                  <a:gd name="T21" fmla="*/ 25 h 32"/>
                  <a:gd name="T22" fmla="*/ 33 w 33"/>
                  <a:gd name="T23" fmla="*/ 21 h 32"/>
                  <a:gd name="T24" fmla="*/ 33 w 33"/>
                  <a:gd name="T25" fmla="*/ 4 h 32"/>
                  <a:gd name="T26" fmla="*/ 29 w 33"/>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0"/>
                    </a:moveTo>
                    <a:cubicBezTo>
                      <a:pt x="7" y="0"/>
                      <a:pt x="7" y="0"/>
                      <a:pt x="7" y="0"/>
                    </a:cubicBezTo>
                    <a:cubicBezTo>
                      <a:pt x="7" y="9"/>
                      <a:pt x="7" y="9"/>
                      <a:pt x="7" y="9"/>
                    </a:cubicBezTo>
                    <a:cubicBezTo>
                      <a:pt x="7" y="12"/>
                      <a:pt x="4" y="15"/>
                      <a:pt x="1" y="15"/>
                    </a:cubicBezTo>
                    <a:cubicBezTo>
                      <a:pt x="0" y="15"/>
                      <a:pt x="0" y="15"/>
                      <a:pt x="0" y="15"/>
                    </a:cubicBezTo>
                    <a:cubicBezTo>
                      <a:pt x="0" y="21"/>
                      <a:pt x="0" y="21"/>
                      <a:pt x="0" y="21"/>
                    </a:cubicBezTo>
                    <a:cubicBezTo>
                      <a:pt x="0" y="23"/>
                      <a:pt x="2" y="25"/>
                      <a:pt x="4" y="25"/>
                    </a:cubicBezTo>
                    <a:cubicBezTo>
                      <a:pt x="17" y="25"/>
                      <a:pt x="17" y="25"/>
                      <a:pt x="17" y="25"/>
                    </a:cubicBezTo>
                    <a:cubicBezTo>
                      <a:pt x="25" y="32"/>
                      <a:pt x="25" y="32"/>
                      <a:pt x="25" y="32"/>
                    </a:cubicBezTo>
                    <a:cubicBezTo>
                      <a:pt x="25" y="25"/>
                      <a:pt x="25" y="25"/>
                      <a:pt x="25" y="25"/>
                    </a:cubicBezTo>
                    <a:cubicBezTo>
                      <a:pt x="29" y="25"/>
                      <a:pt x="29" y="25"/>
                      <a:pt x="29" y="25"/>
                    </a:cubicBezTo>
                    <a:cubicBezTo>
                      <a:pt x="31" y="25"/>
                      <a:pt x="33" y="23"/>
                      <a:pt x="33" y="21"/>
                    </a:cubicBezTo>
                    <a:cubicBezTo>
                      <a:pt x="33" y="4"/>
                      <a:pt x="33" y="4"/>
                      <a:pt x="33" y="4"/>
                    </a:cubicBezTo>
                    <a:cubicBezTo>
                      <a:pt x="33" y="2"/>
                      <a:pt x="31" y="0"/>
                      <a:pt x="2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1" name="Freeform 322"/>
              <p:cNvSpPr>
                <a:spLocks/>
              </p:cNvSpPr>
              <p:nvPr/>
            </p:nvSpPr>
            <p:spPr bwMode="auto">
              <a:xfrm>
                <a:off x="8524968" y="3477764"/>
                <a:ext cx="427161" cy="296639"/>
              </a:xfrm>
              <a:custGeom>
                <a:avLst/>
                <a:gdLst>
                  <a:gd name="T0" fmla="*/ 10 w 38"/>
                  <a:gd name="T1" fmla="*/ 26 h 26"/>
                  <a:gd name="T2" fmla="*/ 10 w 38"/>
                  <a:gd name="T3" fmla="*/ 17 h 26"/>
                  <a:gd name="T4" fmla="*/ 9 w 38"/>
                  <a:gd name="T5" fmla="*/ 16 h 26"/>
                  <a:gd name="T6" fmla="*/ 9 w 38"/>
                  <a:gd name="T7" fmla="*/ 15 h 26"/>
                  <a:gd name="T8" fmla="*/ 6 w 38"/>
                  <a:gd name="T9" fmla="*/ 16 h 26"/>
                  <a:gd name="T10" fmla="*/ 5 w 38"/>
                  <a:gd name="T11" fmla="*/ 16 h 26"/>
                  <a:gd name="T12" fmla="*/ 2 w 38"/>
                  <a:gd name="T13" fmla="*/ 16 h 26"/>
                  <a:gd name="T14" fmla="*/ 0 w 38"/>
                  <a:gd name="T15" fmla="*/ 13 h 26"/>
                  <a:gd name="T16" fmla="*/ 2 w 38"/>
                  <a:gd name="T17" fmla="*/ 9 h 26"/>
                  <a:gd name="T18" fmla="*/ 5 w 38"/>
                  <a:gd name="T19" fmla="*/ 9 h 26"/>
                  <a:gd name="T20" fmla="*/ 6 w 38"/>
                  <a:gd name="T21" fmla="*/ 10 h 26"/>
                  <a:gd name="T22" fmla="*/ 9 w 38"/>
                  <a:gd name="T23" fmla="*/ 10 h 26"/>
                  <a:gd name="T24" fmla="*/ 9 w 38"/>
                  <a:gd name="T25" fmla="*/ 10 h 26"/>
                  <a:gd name="T26" fmla="*/ 10 w 38"/>
                  <a:gd name="T27" fmla="*/ 9 h 26"/>
                  <a:gd name="T28" fmla="*/ 10 w 38"/>
                  <a:gd name="T29" fmla="*/ 0 h 26"/>
                  <a:gd name="T30" fmla="*/ 38 w 38"/>
                  <a:gd name="T31" fmla="*/ 0 h 26"/>
                  <a:gd name="T32" fmla="*/ 38 w 38"/>
                  <a:gd name="T33" fmla="*/ 26 h 26"/>
                  <a:gd name="T34" fmla="*/ 27 w 38"/>
                  <a:gd name="T35" fmla="*/ 26 h 26"/>
                  <a:gd name="T36" fmla="*/ 26 w 38"/>
                  <a:gd name="T37" fmla="*/ 25 h 26"/>
                  <a:gd name="T38" fmla="*/ 26 w 38"/>
                  <a:gd name="T39" fmla="*/ 24 h 26"/>
                  <a:gd name="T40" fmla="*/ 26 w 38"/>
                  <a:gd name="T41" fmla="*/ 22 h 26"/>
                  <a:gd name="T42" fmla="*/ 27 w 38"/>
                  <a:gd name="T43" fmla="*/ 20 h 26"/>
                  <a:gd name="T44" fmla="*/ 27 w 38"/>
                  <a:gd name="T45" fmla="*/ 18 h 26"/>
                  <a:gd name="T46" fmla="*/ 23 w 38"/>
                  <a:gd name="T47" fmla="*/ 16 h 26"/>
                  <a:gd name="T48" fmla="*/ 20 w 38"/>
                  <a:gd name="T49" fmla="*/ 18 h 26"/>
                  <a:gd name="T50" fmla="*/ 20 w 38"/>
                  <a:gd name="T51" fmla="*/ 20 h 26"/>
                  <a:gd name="T52" fmla="*/ 21 w 38"/>
                  <a:gd name="T53" fmla="*/ 22 h 26"/>
                  <a:gd name="T54" fmla="*/ 21 w 38"/>
                  <a:gd name="T55" fmla="*/ 24 h 26"/>
                  <a:gd name="T56" fmla="*/ 21 w 38"/>
                  <a:gd name="T57" fmla="*/ 25 h 26"/>
                  <a:gd name="T58" fmla="*/ 20 w 38"/>
                  <a:gd name="T59" fmla="*/ 26 h 26"/>
                  <a:gd name="T60" fmla="*/ 10 w 38"/>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6">
                    <a:moveTo>
                      <a:pt x="10" y="26"/>
                    </a:moveTo>
                    <a:cubicBezTo>
                      <a:pt x="10" y="17"/>
                      <a:pt x="10" y="17"/>
                      <a:pt x="10" y="17"/>
                    </a:cubicBezTo>
                    <a:cubicBezTo>
                      <a:pt x="10" y="16"/>
                      <a:pt x="9" y="16"/>
                      <a:pt x="9" y="16"/>
                    </a:cubicBezTo>
                    <a:cubicBezTo>
                      <a:pt x="9" y="15"/>
                      <a:pt x="9" y="15"/>
                      <a:pt x="9" y="15"/>
                    </a:cubicBezTo>
                    <a:cubicBezTo>
                      <a:pt x="8" y="15"/>
                      <a:pt x="7" y="15"/>
                      <a:pt x="6" y="16"/>
                    </a:cubicBezTo>
                    <a:cubicBezTo>
                      <a:pt x="5" y="16"/>
                      <a:pt x="5" y="16"/>
                      <a:pt x="5" y="16"/>
                    </a:cubicBezTo>
                    <a:cubicBezTo>
                      <a:pt x="4" y="16"/>
                      <a:pt x="3" y="16"/>
                      <a:pt x="2" y="16"/>
                    </a:cubicBezTo>
                    <a:cubicBezTo>
                      <a:pt x="1" y="16"/>
                      <a:pt x="0" y="14"/>
                      <a:pt x="0" y="13"/>
                    </a:cubicBezTo>
                    <a:cubicBezTo>
                      <a:pt x="0" y="11"/>
                      <a:pt x="1" y="10"/>
                      <a:pt x="2" y="9"/>
                    </a:cubicBezTo>
                    <a:cubicBezTo>
                      <a:pt x="3" y="9"/>
                      <a:pt x="4" y="9"/>
                      <a:pt x="5" y="9"/>
                    </a:cubicBezTo>
                    <a:cubicBezTo>
                      <a:pt x="6" y="10"/>
                      <a:pt x="6" y="10"/>
                      <a:pt x="6" y="10"/>
                    </a:cubicBezTo>
                    <a:cubicBezTo>
                      <a:pt x="7" y="10"/>
                      <a:pt x="8" y="11"/>
                      <a:pt x="9" y="10"/>
                    </a:cubicBezTo>
                    <a:cubicBezTo>
                      <a:pt x="9" y="10"/>
                      <a:pt x="9" y="10"/>
                      <a:pt x="9" y="10"/>
                    </a:cubicBezTo>
                    <a:cubicBezTo>
                      <a:pt x="9" y="10"/>
                      <a:pt x="10" y="10"/>
                      <a:pt x="10" y="9"/>
                    </a:cubicBezTo>
                    <a:cubicBezTo>
                      <a:pt x="10" y="0"/>
                      <a:pt x="10" y="0"/>
                      <a:pt x="10" y="0"/>
                    </a:cubicBezTo>
                    <a:cubicBezTo>
                      <a:pt x="38" y="0"/>
                      <a:pt x="38" y="0"/>
                      <a:pt x="38" y="0"/>
                    </a:cubicBezTo>
                    <a:cubicBezTo>
                      <a:pt x="38" y="26"/>
                      <a:pt x="38" y="26"/>
                      <a:pt x="38" y="26"/>
                    </a:cubicBezTo>
                    <a:cubicBezTo>
                      <a:pt x="27" y="26"/>
                      <a:pt x="27" y="26"/>
                      <a:pt x="27" y="26"/>
                    </a:cubicBezTo>
                    <a:cubicBezTo>
                      <a:pt x="26" y="26"/>
                      <a:pt x="26" y="25"/>
                      <a:pt x="26" y="25"/>
                    </a:cubicBezTo>
                    <a:cubicBezTo>
                      <a:pt x="26" y="24"/>
                      <a:pt x="26" y="24"/>
                      <a:pt x="26" y="24"/>
                    </a:cubicBezTo>
                    <a:cubicBezTo>
                      <a:pt x="26" y="24"/>
                      <a:pt x="26" y="23"/>
                      <a:pt x="26" y="22"/>
                    </a:cubicBezTo>
                    <a:cubicBezTo>
                      <a:pt x="27" y="20"/>
                      <a:pt x="27" y="20"/>
                      <a:pt x="27" y="20"/>
                    </a:cubicBezTo>
                    <a:cubicBezTo>
                      <a:pt x="27" y="20"/>
                      <a:pt x="27" y="19"/>
                      <a:pt x="27" y="18"/>
                    </a:cubicBezTo>
                    <a:cubicBezTo>
                      <a:pt x="26" y="17"/>
                      <a:pt x="25" y="16"/>
                      <a:pt x="23" y="16"/>
                    </a:cubicBezTo>
                    <a:cubicBezTo>
                      <a:pt x="22" y="16"/>
                      <a:pt x="20" y="17"/>
                      <a:pt x="20" y="18"/>
                    </a:cubicBezTo>
                    <a:cubicBezTo>
                      <a:pt x="20" y="19"/>
                      <a:pt x="20" y="20"/>
                      <a:pt x="20" y="20"/>
                    </a:cubicBezTo>
                    <a:cubicBezTo>
                      <a:pt x="21" y="22"/>
                      <a:pt x="21" y="22"/>
                      <a:pt x="21" y="22"/>
                    </a:cubicBezTo>
                    <a:cubicBezTo>
                      <a:pt x="21" y="23"/>
                      <a:pt x="21" y="24"/>
                      <a:pt x="21" y="24"/>
                    </a:cubicBezTo>
                    <a:cubicBezTo>
                      <a:pt x="21" y="25"/>
                      <a:pt x="21" y="25"/>
                      <a:pt x="21" y="25"/>
                    </a:cubicBezTo>
                    <a:cubicBezTo>
                      <a:pt x="20" y="25"/>
                      <a:pt x="20" y="26"/>
                      <a:pt x="20" y="26"/>
                    </a:cubicBezTo>
                    <a:lnTo>
                      <a:pt x="10" y="26"/>
                    </a:ln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2" name="Freeform 323"/>
              <p:cNvSpPr>
                <a:spLocks/>
              </p:cNvSpPr>
              <p:nvPr/>
            </p:nvSpPr>
            <p:spPr bwMode="auto">
              <a:xfrm>
                <a:off x="8216463" y="3477764"/>
                <a:ext cx="320370" cy="397498"/>
              </a:xfrm>
              <a:custGeom>
                <a:avLst/>
                <a:gdLst>
                  <a:gd name="T0" fmla="*/ 28 w 28"/>
                  <a:gd name="T1" fmla="*/ 25 h 35"/>
                  <a:gd name="T2" fmla="*/ 18 w 28"/>
                  <a:gd name="T3" fmla="*/ 25 h 35"/>
                  <a:gd name="T4" fmla="*/ 16 w 28"/>
                  <a:gd name="T5" fmla="*/ 26 h 35"/>
                  <a:gd name="T6" fmla="*/ 16 w 28"/>
                  <a:gd name="T7" fmla="*/ 26 h 35"/>
                  <a:gd name="T8" fmla="*/ 16 w 28"/>
                  <a:gd name="T9" fmla="*/ 29 h 35"/>
                  <a:gd name="T10" fmla="*/ 17 w 28"/>
                  <a:gd name="T11" fmla="*/ 30 h 35"/>
                  <a:gd name="T12" fmla="*/ 17 w 28"/>
                  <a:gd name="T13" fmla="*/ 33 h 35"/>
                  <a:gd name="T14" fmla="*/ 14 w 28"/>
                  <a:gd name="T15" fmla="*/ 35 h 35"/>
                  <a:gd name="T16" fmla="*/ 10 w 28"/>
                  <a:gd name="T17" fmla="*/ 33 h 35"/>
                  <a:gd name="T18" fmla="*/ 10 w 28"/>
                  <a:gd name="T19" fmla="*/ 30 h 35"/>
                  <a:gd name="T20" fmla="*/ 11 w 28"/>
                  <a:gd name="T21" fmla="*/ 29 h 35"/>
                  <a:gd name="T22" fmla="*/ 11 w 28"/>
                  <a:gd name="T23" fmla="*/ 26 h 35"/>
                  <a:gd name="T24" fmla="*/ 11 w 28"/>
                  <a:gd name="T25" fmla="*/ 26 h 35"/>
                  <a:gd name="T26" fmla="*/ 10 w 28"/>
                  <a:gd name="T27" fmla="*/ 25 h 35"/>
                  <a:gd name="T28" fmla="*/ 0 w 28"/>
                  <a:gd name="T29" fmla="*/ 25 h 35"/>
                  <a:gd name="T30" fmla="*/ 0 w 28"/>
                  <a:gd name="T31" fmla="*/ 0 h 35"/>
                  <a:gd name="T32" fmla="*/ 28 w 28"/>
                  <a:gd name="T33" fmla="*/ 0 h 35"/>
                  <a:gd name="T34" fmla="*/ 28 w 28"/>
                  <a:gd name="T35" fmla="*/ 9 h 35"/>
                  <a:gd name="T36" fmla="*/ 27 w 28"/>
                  <a:gd name="T37" fmla="*/ 10 h 35"/>
                  <a:gd name="T38" fmla="*/ 26 w 28"/>
                  <a:gd name="T39" fmla="*/ 10 h 35"/>
                  <a:gd name="T40" fmla="*/ 24 w 28"/>
                  <a:gd name="T41" fmla="*/ 10 h 35"/>
                  <a:gd name="T42" fmla="*/ 22 w 28"/>
                  <a:gd name="T43" fmla="*/ 9 h 35"/>
                  <a:gd name="T44" fmla="*/ 20 w 28"/>
                  <a:gd name="T45" fmla="*/ 9 h 35"/>
                  <a:gd name="T46" fmla="*/ 18 w 28"/>
                  <a:gd name="T47" fmla="*/ 13 h 35"/>
                  <a:gd name="T48" fmla="*/ 20 w 28"/>
                  <a:gd name="T49" fmla="*/ 16 h 35"/>
                  <a:gd name="T50" fmla="*/ 22 w 28"/>
                  <a:gd name="T51" fmla="*/ 16 h 35"/>
                  <a:gd name="T52" fmla="*/ 24 w 28"/>
                  <a:gd name="T53" fmla="*/ 15 h 35"/>
                  <a:gd name="T54" fmla="*/ 26 w 28"/>
                  <a:gd name="T55" fmla="*/ 15 h 35"/>
                  <a:gd name="T56" fmla="*/ 27 w 28"/>
                  <a:gd name="T57" fmla="*/ 15 h 35"/>
                  <a:gd name="T58" fmla="*/ 28 w 28"/>
                  <a:gd name="T59" fmla="*/ 17 h 35"/>
                  <a:gd name="T60" fmla="*/ 28 w 28"/>
                  <a:gd name="T6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5">
                    <a:moveTo>
                      <a:pt x="28" y="25"/>
                    </a:moveTo>
                    <a:cubicBezTo>
                      <a:pt x="18" y="25"/>
                      <a:pt x="18" y="25"/>
                      <a:pt x="18" y="25"/>
                    </a:cubicBezTo>
                    <a:cubicBezTo>
                      <a:pt x="17" y="25"/>
                      <a:pt x="17" y="26"/>
                      <a:pt x="16" y="26"/>
                    </a:cubicBezTo>
                    <a:cubicBezTo>
                      <a:pt x="16" y="26"/>
                      <a:pt x="16" y="26"/>
                      <a:pt x="16" y="26"/>
                    </a:cubicBezTo>
                    <a:cubicBezTo>
                      <a:pt x="16" y="27"/>
                      <a:pt x="16" y="28"/>
                      <a:pt x="16" y="29"/>
                    </a:cubicBezTo>
                    <a:cubicBezTo>
                      <a:pt x="17" y="30"/>
                      <a:pt x="17" y="30"/>
                      <a:pt x="17" y="30"/>
                    </a:cubicBezTo>
                    <a:cubicBezTo>
                      <a:pt x="17" y="31"/>
                      <a:pt x="17" y="32"/>
                      <a:pt x="17" y="33"/>
                    </a:cubicBezTo>
                    <a:cubicBezTo>
                      <a:pt x="17" y="34"/>
                      <a:pt x="15" y="35"/>
                      <a:pt x="14" y="35"/>
                    </a:cubicBezTo>
                    <a:cubicBezTo>
                      <a:pt x="12" y="35"/>
                      <a:pt x="11" y="34"/>
                      <a:pt x="10" y="33"/>
                    </a:cubicBezTo>
                    <a:cubicBezTo>
                      <a:pt x="10" y="32"/>
                      <a:pt x="10" y="31"/>
                      <a:pt x="10" y="30"/>
                    </a:cubicBezTo>
                    <a:cubicBezTo>
                      <a:pt x="11" y="29"/>
                      <a:pt x="11" y="29"/>
                      <a:pt x="11" y="29"/>
                    </a:cubicBezTo>
                    <a:cubicBezTo>
                      <a:pt x="11" y="28"/>
                      <a:pt x="11" y="27"/>
                      <a:pt x="11" y="26"/>
                    </a:cubicBezTo>
                    <a:cubicBezTo>
                      <a:pt x="11" y="26"/>
                      <a:pt x="11" y="26"/>
                      <a:pt x="11" y="26"/>
                    </a:cubicBezTo>
                    <a:cubicBezTo>
                      <a:pt x="11" y="26"/>
                      <a:pt x="10" y="25"/>
                      <a:pt x="10" y="25"/>
                    </a:cubicBezTo>
                    <a:cubicBezTo>
                      <a:pt x="0" y="25"/>
                      <a:pt x="0" y="25"/>
                      <a:pt x="0" y="25"/>
                    </a:cubicBezTo>
                    <a:cubicBezTo>
                      <a:pt x="0" y="0"/>
                      <a:pt x="0" y="0"/>
                      <a:pt x="0" y="0"/>
                    </a:cubicBezTo>
                    <a:cubicBezTo>
                      <a:pt x="28" y="0"/>
                      <a:pt x="28" y="0"/>
                      <a:pt x="28" y="0"/>
                    </a:cubicBezTo>
                    <a:cubicBezTo>
                      <a:pt x="28" y="9"/>
                      <a:pt x="28" y="9"/>
                      <a:pt x="28" y="9"/>
                    </a:cubicBezTo>
                    <a:cubicBezTo>
                      <a:pt x="28" y="10"/>
                      <a:pt x="27" y="10"/>
                      <a:pt x="27" y="10"/>
                    </a:cubicBezTo>
                    <a:cubicBezTo>
                      <a:pt x="26" y="10"/>
                      <a:pt x="26" y="10"/>
                      <a:pt x="26" y="10"/>
                    </a:cubicBezTo>
                    <a:cubicBezTo>
                      <a:pt x="26" y="11"/>
                      <a:pt x="25" y="10"/>
                      <a:pt x="24" y="10"/>
                    </a:cubicBezTo>
                    <a:cubicBezTo>
                      <a:pt x="22" y="9"/>
                      <a:pt x="22" y="9"/>
                      <a:pt x="22" y="9"/>
                    </a:cubicBezTo>
                    <a:cubicBezTo>
                      <a:pt x="22" y="9"/>
                      <a:pt x="21" y="9"/>
                      <a:pt x="20" y="9"/>
                    </a:cubicBezTo>
                    <a:cubicBezTo>
                      <a:pt x="19" y="10"/>
                      <a:pt x="18" y="11"/>
                      <a:pt x="18" y="13"/>
                    </a:cubicBezTo>
                    <a:cubicBezTo>
                      <a:pt x="18" y="14"/>
                      <a:pt x="19" y="16"/>
                      <a:pt x="20" y="16"/>
                    </a:cubicBezTo>
                    <a:cubicBezTo>
                      <a:pt x="21" y="16"/>
                      <a:pt x="22" y="16"/>
                      <a:pt x="22" y="16"/>
                    </a:cubicBezTo>
                    <a:cubicBezTo>
                      <a:pt x="24" y="15"/>
                      <a:pt x="24" y="15"/>
                      <a:pt x="24" y="15"/>
                    </a:cubicBezTo>
                    <a:cubicBezTo>
                      <a:pt x="25" y="15"/>
                      <a:pt x="26" y="15"/>
                      <a:pt x="26" y="15"/>
                    </a:cubicBezTo>
                    <a:cubicBezTo>
                      <a:pt x="27" y="15"/>
                      <a:pt x="27" y="15"/>
                      <a:pt x="27" y="15"/>
                    </a:cubicBezTo>
                    <a:cubicBezTo>
                      <a:pt x="27" y="16"/>
                      <a:pt x="28" y="16"/>
                      <a:pt x="28" y="17"/>
                    </a:cubicBezTo>
                    <a:lnTo>
                      <a:pt x="2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3" name="Freeform 324"/>
              <p:cNvSpPr>
                <a:spLocks/>
              </p:cNvSpPr>
              <p:nvPr/>
            </p:nvSpPr>
            <p:spPr bwMode="auto">
              <a:xfrm>
                <a:off x="10850620" y="2736168"/>
                <a:ext cx="759397" cy="17800"/>
              </a:xfrm>
              <a:custGeom>
                <a:avLst/>
                <a:gdLst>
                  <a:gd name="T0" fmla="*/ 0 w 67"/>
                  <a:gd name="T1" fmla="*/ 0 h 2"/>
                  <a:gd name="T2" fmla="*/ 0 w 67"/>
                  <a:gd name="T3" fmla="*/ 1 h 2"/>
                  <a:gd name="T4" fmla="*/ 2 w 67"/>
                  <a:gd name="T5" fmla="*/ 2 h 2"/>
                  <a:gd name="T6" fmla="*/ 66 w 67"/>
                  <a:gd name="T7" fmla="*/ 2 h 2"/>
                  <a:gd name="T8" fmla="*/ 67 w 67"/>
                  <a:gd name="T9" fmla="*/ 1 h 2"/>
                  <a:gd name="T10" fmla="*/ 67 w 67"/>
                  <a:gd name="T11" fmla="*/ 0 h 2"/>
                  <a:gd name="T12" fmla="*/ 0 w 6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0" y="0"/>
                    </a:moveTo>
                    <a:cubicBezTo>
                      <a:pt x="0" y="1"/>
                      <a:pt x="0" y="1"/>
                      <a:pt x="0" y="1"/>
                    </a:cubicBezTo>
                    <a:cubicBezTo>
                      <a:pt x="0" y="2"/>
                      <a:pt x="1" y="2"/>
                      <a:pt x="2" y="2"/>
                    </a:cubicBezTo>
                    <a:cubicBezTo>
                      <a:pt x="66" y="2"/>
                      <a:pt x="66" y="2"/>
                      <a:pt x="66" y="2"/>
                    </a:cubicBezTo>
                    <a:cubicBezTo>
                      <a:pt x="66" y="2"/>
                      <a:pt x="67" y="2"/>
                      <a:pt x="67" y="1"/>
                    </a:cubicBezTo>
                    <a:cubicBezTo>
                      <a:pt x="67" y="0"/>
                      <a:pt x="67" y="0"/>
                      <a:pt x="67" y="0"/>
                    </a:cubicBezTo>
                    <a:lnTo>
                      <a:pt x="0"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4" name="Freeform 325"/>
              <p:cNvSpPr>
                <a:spLocks/>
              </p:cNvSpPr>
              <p:nvPr/>
            </p:nvSpPr>
            <p:spPr bwMode="auto">
              <a:xfrm>
                <a:off x="10850620" y="2611578"/>
                <a:ext cx="759397" cy="136456"/>
              </a:xfrm>
              <a:custGeom>
                <a:avLst/>
                <a:gdLst>
                  <a:gd name="T0" fmla="*/ 67 w 67"/>
                  <a:gd name="T1" fmla="*/ 11 h 12"/>
                  <a:gd name="T2" fmla="*/ 66 w 67"/>
                  <a:gd name="T3" fmla="*/ 12 h 12"/>
                  <a:gd name="T4" fmla="*/ 1 w 67"/>
                  <a:gd name="T5" fmla="*/ 12 h 12"/>
                  <a:gd name="T6" fmla="*/ 1 w 67"/>
                  <a:gd name="T7" fmla="*/ 11 h 12"/>
                  <a:gd name="T8" fmla="*/ 5 w 67"/>
                  <a:gd name="T9" fmla="*/ 2 h 12"/>
                  <a:gd name="T10" fmla="*/ 8 w 67"/>
                  <a:gd name="T11" fmla="*/ 0 h 12"/>
                  <a:gd name="T12" fmla="*/ 59 w 67"/>
                  <a:gd name="T13" fmla="*/ 0 h 12"/>
                  <a:gd name="T14" fmla="*/ 62 w 67"/>
                  <a:gd name="T15" fmla="*/ 2 h 12"/>
                  <a:gd name="T16" fmla="*/ 67 w 6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
                    <a:moveTo>
                      <a:pt x="67" y="11"/>
                    </a:moveTo>
                    <a:cubicBezTo>
                      <a:pt x="67" y="11"/>
                      <a:pt x="67" y="12"/>
                      <a:pt x="66" y="12"/>
                    </a:cubicBezTo>
                    <a:cubicBezTo>
                      <a:pt x="1" y="12"/>
                      <a:pt x="1" y="12"/>
                      <a:pt x="1" y="12"/>
                    </a:cubicBezTo>
                    <a:cubicBezTo>
                      <a:pt x="1" y="12"/>
                      <a:pt x="0" y="11"/>
                      <a:pt x="1" y="11"/>
                    </a:cubicBezTo>
                    <a:cubicBezTo>
                      <a:pt x="5" y="2"/>
                      <a:pt x="5" y="2"/>
                      <a:pt x="5" y="2"/>
                    </a:cubicBezTo>
                    <a:cubicBezTo>
                      <a:pt x="6" y="1"/>
                      <a:pt x="7" y="0"/>
                      <a:pt x="8" y="0"/>
                    </a:cubicBezTo>
                    <a:cubicBezTo>
                      <a:pt x="59" y="0"/>
                      <a:pt x="59" y="0"/>
                      <a:pt x="59" y="0"/>
                    </a:cubicBezTo>
                    <a:cubicBezTo>
                      <a:pt x="60" y="0"/>
                      <a:pt x="61" y="1"/>
                      <a:pt x="62" y="2"/>
                    </a:cubicBezTo>
                    <a:lnTo>
                      <a:pt x="67" y="11"/>
                    </a:lnTo>
                    <a:close/>
                  </a:path>
                </a:pathLst>
              </a:custGeom>
              <a:solidFill>
                <a:schemeClr val="bg1">
                  <a:lumMod val="75000"/>
                </a:schemeClr>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5" name="Freeform 326"/>
              <p:cNvSpPr>
                <a:spLocks/>
              </p:cNvSpPr>
              <p:nvPr/>
            </p:nvSpPr>
            <p:spPr bwMode="auto">
              <a:xfrm>
                <a:off x="10915882" y="2190352"/>
                <a:ext cx="622944" cy="421229"/>
              </a:xfrm>
              <a:custGeom>
                <a:avLst/>
                <a:gdLst>
                  <a:gd name="T0" fmla="*/ 55 w 55"/>
                  <a:gd name="T1" fmla="*/ 35 h 37"/>
                  <a:gd name="T2" fmla="*/ 53 w 55"/>
                  <a:gd name="T3" fmla="*/ 37 h 37"/>
                  <a:gd name="T4" fmla="*/ 3 w 55"/>
                  <a:gd name="T5" fmla="*/ 37 h 37"/>
                  <a:gd name="T6" fmla="*/ 0 w 55"/>
                  <a:gd name="T7" fmla="*/ 35 h 37"/>
                  <a:gd name="T8" fmla="*/ 0 w 55"/>
                  <a:gd name="T9" fmla="*/ 3 h 37"/>
                  <a:gd name="T10" fmla="*/ 3 w 55"/>
                  <a:gd name="T11" fmla="*/ 0 h 37"/>
                  <a:gd name="T12" fmla="*/ 53 w 55"/>
                  <a:gd name="T13" fmla="*/ 0 h 37"/>
                  <a:gd name="T14" fmla="*/ 55 w 55"/>
                  <a:gd name="T15" fmla="*/ 3 h 37"/>
                  <a:gd name="T16" fmla="*/ 55 w 55"/>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7">
                    <a:moveTo>
                      <a:pt x="55" y="35"/>
                    </a:moveTo>
                    <a:cubicBezTo>
                      <a:pt x="55" y="36"/>
                      <a:pt x="54" y="37"/>
                      <a:pt x="53" y="37"/>
                    </a:cubicBezTo>
                    <a:cubicBezTo>
                      <a:pt x="3" y="37"/>
                      <a:pt x="3" y="37"/>
                      <a:pt x="3" y="37"/>
                    </a:cubicBezTo>
                    <a:cubicBezTo>
                      <a:pt x="1" y="37"/>
                      <a:pt x="0" y="36"/>
                      <a:pt x="0" y="35"/>
                    </a:cubicBezTo>
                    <a:cubicBezTo>
                      <a:pt x="0" y="3"/>
                      <a:pt x="0" y="3"/>
                      <a:pt x="0" y="3"/>
                    </a:cubicBezTo>
                    <a:cubicBezTo>
                      <a:pt x="0" y="1"/>
                      <a:pt x="1" y="0"/>
                      <a:pt x="3" y="0"/>
                    </a:cubicBezTo>
                    <a:cubicBezTo>
                      <a:pt x="53" y="0"/>
                      <a:pt x="53" y="0"/>
                      <a:pt x="53" y="0"/>
                    </a:cubicBezTo>
                    <a:cubicBezTo>
                      <a:pt x="54" y="0"/>
                      <a:pt x="55" y="1"/>
                      <a:pt x="55" y="3"/>
                    </a:cubicBezTo>
                    <a:lnTo>
                      <a:pt x="55"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6" name="Rectangle 327"/>
              <p:cNvSpPr>
                <a:spLocks noChangeArrowheads="1"/>
              </p:cNvSpPr>
              <p:nvPr/>
            </p:nvSpPr>
            <p:spPr bwMode="auto">
              <a:xfrm>
                <a:off x="10963344" y="2225949"/>
                <a:ext cx="539885" cy="35003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7" name="Freeform 328"/>
              <p:cNvSpPr>
                <a:spLocks/>
              </p:cNvSpPr>
              <p:nvPr/>
            </p:nvSpPr>
            <p:spPr bwMode="auto">
              <a:xfrm>
                <a:off x="10850620" y="2623443"/>
                <a:ext cx="759397" cy="124590"/>
              </a:xfrm>
              <a:custGeom>
                <a:avLst/>
                <a:gdLst>
                  <a:gd name="T0" fmla="*/ 67 w 67"/>
                  <a:gd name="T1" fmla="*/ 11 h 11"/>
                  <a:gd name="T2" fmla="*/ 6 w 67"/>
                  <a:gd name="T3" fmla="*/ 0 h 11"/>
                  <a:gd name="T4" fmla="*/ 5 w 67"/>
                  <a:gd name="T5" fmla="*/ 1 h 11"/>
                  <a:gd name="T6" fmla="*/ 1 w 67"/>
                  <a:gd name="T7" fmla="*/ 10 h 11"/>
                  <a:gd name="T8" fmla="*/ 1 w 67"/>
                  <a:gd name="T9" fmla="*/ 11 h 11"/>
                  <a:gd name="T10" fmla="*/ 66 w 67"/>
                  <a:gd name="T11" fmla="*/ 11 h 11"/>
                  <a:gd name="T12" fmla="*/ 67 w 67"/>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7" y="11"/>
                    </a:moveTo>
                    <a:cubicBezTo>
                      <a:pt x="6" y="0"/>
                      <a:pt x="6" y="0"/>
                      <a:pt x="6" y="0"/>
                    </a:cubicBezTo>
                    <a:cubicBezTo>
                      <a:pt x="6" y="0"/>
                      <a:pt x="6" y="0"/>
                      <a:pt x="5" y="1"/>
                    </a:cubicBezTo>
                    <a:cubicBezTo>
                      <a:pt x="1" y="10"/>
                      <a:pt x="1" y="10"/>
                      <a:pt x="1" y="10"/>
                    </a:cubicBezTo>
                    <a:cubicBezTo>
                      <a:pt x="0" y="10"/>
                      <a:pt x="1" y="11"/>
                      <a:pt x="1" y="11"/>
                    </a:cubicBezTo>
                    <a:cubicBezTo>
                      <a:pt x="66" y="11"/>
                      <a:pt x="66" y="11"/>
                      <a:pt x="66" y="11"/>
                    </a:cubicBezTo>
                    <a:cubicBezTo>
                      <a:pt x="66" y="11"/>
                      <a:pt x="67" y="11"/>
                      <a:pt x="67" y="11"/>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8" name="Rectangle 329"/>
              <p:cNvSpPr>
                <a:spLocks noChangeArrowheads="1"/>
              </p:cNvSpPr>
              <p:nvPr/>
            </p:nvSpPr>
            <p:spPr bwMode="auto">
              <a:xfrm>
                <a:off x="11224387" y="2587846"/>
                <a:ext cx="11866" cy="11866"/>
              </a:xfrm>
              <a:prstGeom prst="rect">
                <a:avLst/>
              </a:prstGeom>
              <a:solidFill>
                <a:srgbClr val="ADAD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59" name="Freeform 330"/>
              <p:cNvSpPr>
                <a:spLocks/>
              </p:cNvSpPr>
              <p:nvPr/>
            </p:nvSpPr>
            <p:spPr bwMode="auto">
              <a:xfrm>
                <a:off x="8999591" y="2914151"/>
                <a:ext cx="77128" cy="23731"/>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0" name="Freeform 331"/>
              <p:cNvSpPr>
                <a:spLocks/>
              </p:cNvSpPr>
              <p:nvPr/>
            </p:nvSpPr>
            <p:spPr bwMode="auto">
              <a:xfrm>
                <a:off x="8999591" y="2914151"/>
                <a:ext cx="77128" cy="23731"/>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1" name="Oval 332"/>
              <p:cNvSpPr>
                <a:spLocks noChangeArrowheads="1"/>
              </p:cNvSpPr>
              <p:nvPr/>
            </p:nvSpPr>
            <p:spPr bwMode="auto">
              <a:xfrm>
                <a:off x="8714817" y="2261545"/>
                <a:ext cx="646675" cy="6407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2" name="Oval 333"/>
              <p:cNvSpPr>
                <a:spLocks noChangeArrowheads="1"/>
              </p:cNvSpPr>
              <p:nvPr/>
            </p:nvSpPr>
            <p:spPr bwMode="auto">
              <a:xfrm>
                <a:off x="8786010" y="2326804"/>
                <a:ext cx="510220" cy="498354"/>
              </a:xfrm>
              <a:prstGeom prst="ellipse">
                <a:avLst/>
              </a:pr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3" name="Freeform 334"/>
              <p:cNvSpPr>
                <a:spLocks/>
              </p:cNvSpPr>
              <p:nvPr/>
            </p:nvSpPr>
            <p:spPr bwMode="auto">
              <a:xfrm>
                <a:off x="8863138" y="2397997"/>
                <a:ext cx="350036" cy="516154"/>
              </a:xfrm>
              <a:custGeom>
                <a:avLst/>
                <a:gdLst>
                  <a:gd name="T0" fmla="*/ 31 w 31"/>
                  <a:gd name="T1" fmla="*/ 16 h 46"/>
                  <a:gd name="T2" fmla="*/ 14 w 31"/>
                  <a:gd name="T3" fmla="*/ 1 h 46"/>
                  <a:gd name="T4" fmla="*/ 0 w 31"/>
                  <a:gd name="T5" fmla="*/ 15 h 46"/>
                  <a:gd name="T6" fmla="*/ 5 w 31"/>
                  <a:gd name="T7" fmla="*/ 27 h 46"/>
                  <a:gd name="T8" fmla="*/ 10 w 31"/>
                  <a:gd name="T9" fmla="*/ 39 h 46"/>
                  <a:gd name="T10" fmla="*/ 10 w 31"/>
                  <a:gd name="T11" fmla="*/ 46 h 46"/>
                  <a:gd name="T12" fmla="*/ 21 w 31"/>
                  <a:gd name="T13" fmla="*/ 46 h 46"/>
                  <a:gd name="T14" fmla="*/ 21 w 31"/>
                  <a:gd name="T15" fmla="*/ 39 h 46"/>
                  <a:gd name="T16" fmla="*/ 26 w 31"/>
                  <a:gd name="T17" fmla="*/ 27 h 46"/>
                  <a:gd name="T18" fmla="*/ 31 w 31"/>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31" y="16"/>
                    </a:moveTo>
                    <a:cubicBezTo>
                      <a:pt x="31" y="7"/>
                      <a:pt x="23" y="0"/>
                      <a:pt x="14" y="1"/>
                    </a:cubicBezTo>
                    <a:cubicBezTo>
                      <a:pt x="7" y="2"/>
                      <a:pt x="1" y="7"/>
                      <a:pt x="0" y="15"/>
                    </a:cubicBezTo>
                    <a:cubicBezTo>
                      <a:pt x="0" y="19"/>
                      <a:pt x="2" y="24"/>
                      <a:pt x="5" y="27"/>
                    </a:cubicBezTo>
                    <a:cubicBezTo>
                      <a:pt x="8" y="30"/>
                      <a:pt x="10" y="34"/>
                      <a:pt x="10" y="39"/>
                    </a:cubicBezTo>
                    <a:cubicBezTo>
                      <a:pt x="10" y="46"/>
                      <a:pt x="10" y="46"/>
                      <a:pt x="10" y="46"/>
                    </a:cubicBezTo>
                    <a:cubicBezTo>
                      <a:pt x="21" y="46"/>
                      <a:pt x="21" y="46"/>
                      <a:pt x="21" y="46"/>
                    </a:cubicBezTo>
                    <a:cubicBezTo>
                      <a:pt x="21" y="39"/>
                      <a:pt x="21" y="39"/>
                      <a:pt x="21" y="39"/>
                    </a:cubicBezTo>
                    <a:cubicBezTo>
                      <a:pt x="21" y="35"/>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4" name="Freeform 335"/>
              <p:cNvSpPr>
                <a:spLocks/>
              </p:cNvSpPr>
              <p:nvPr/>
            </p:nvSpPr>
            <p:spPr bwMode="auto">
              <a:xfrm>
                <a:off x="8975860" y="2837023"/>
                <a:ext cx="124590" cy="88994"/>
              </a:xfrm>
              <a:custGeom>
                <a:avLst/>
                <a:gdLst>
                  <a:gd name="T0" fmla="*/ 17 w 21"/>
                  <a:gd name="T1" fmla="*/ 15 h 15"/>
                  <a:gd name="T2" fmla="*/ 21 w 21"/>
                  <a:gd name="T3" fmla="*/ 15 h 15"/>
                  <a:gd name="T4" fmla="*/ 21 w 21"/>
                  <a:gd name="T5" fmla="*/ 0 h 15"/>
                  <a:gd name="T6" fmla="*/ 0 w 21"/>
                  <a:gd name="T7" fmla="*/ 0 h 15"/>
                  <a:gd name="T8" fmla="*/ 0 w 21"/>
                  <a:gd name="T9" fmla="*/ 15 h 15"/>
                  <a:gd name="T10" fmla="*/ 4 w 21"/>
                  <a:gd name="T11" fmla="*/ 15 h 15"/>
                  <a:gd name="T12" fmla="*/ 17 w 2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17" y="15"/>
                    </a:moveTo>
                    <a:lnTo>
                      <a:pt x="21" y="15"/>
                    </a:lnTo>
                    <a:lnTo>
                      <a:pt x="21" y="0"/>
                    </a:lnTo>
                    <a:lnTo>
                      <a:pt x="0" y="0"/>
                    </a:lnTo>
                    <a:lnTo>
                      <a:pt x="0" y="15"/>
                    </a:lnTo>
                    <a:lnTo>
                      <a:pt x="4" y="15"/>
                    </a:lnTo>
                    <a:lnTo>
                      <a:pt x="17" y="15"/>
                    </a:ln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5" name="Freeform 336"/>
              <p:cNvSpPr>
                <a:spLocks/>
              </p:cNvSpPr>
              <p:nvPr/>
            </p:nvSpPr>
            <p:spPr bwMode="auto">
              <a:xfrm>
                <a:off x="11052334"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2 w 6"/>
                  <a:gd name="T29" fmla="*/ 0 h 10"/>
                  <a:gd name="T30" fmla="*/ 2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2" y="0"/>
                    </a:lnTo>
                    <a:lnTo>
                      <a:pt x="2"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6" name="Freeform 337"/>
              <p:cNvSpPr>
                <a:spLocks noEditPoints="1"/>
              </p:cNvSpPr>
              <p:nvPr/>
            </p:nvSpPr>
            <p:spPr bwMode="auto">
              <a:xfrm>
                <a:off x="11099797" y="2291207"/>
                <a:ext cx="29666" cy="59328"/>
              </a:xfrm>
              <a:custGeom>
                <a:avLst/>
                <a:gdLst>
                  <a:gd name="T0" fmla="*/ 3 w 5"/>
                  <a:gd name="T1" fmla="*/ 0 h 10"/>
                  <a:gd name="T2" fmla="*/ 5 w 5"/>
                  <a:gd name="T3" fmla="*/ 2 h 10"/>
                  <a:gd name="T4" fmla="*/ 5 w 5"/>
                  <a:gd name="T5" fmla="*/ 8 h 10"/>
                  <a:gd name="T6" fmla="*/ 3 w 5"/>
                  <a:gd name="T7" fmla="*/ 10 h 10"/>
                  <a:gd name="T8" fmla="*/ 2 w 5"/>
                  <a:gd name="T9" fmla="*/ 10 h 10"/>
                  <a:gd name="T10" fmla="*/ 0 w 5"/>
                  <a:gd name="T11" fmla="*/ 8 h 10"/>
                  <a:gd name="T12" fmla="*/ 0 w 5"/>
                  <a:gd name="T13" fmla="*/ 2 h 10"/>
                  <a:gd name="T14" fmla="*/ 2 w 5"/>
                  <a:gd name="T15" fmla="*/ 0 h 10"/>
                  <a:gd name="T16" fmla="*/ 3 w 5"/>
                  <a:gd name="T17" fmla="*/ 0 h 10"/>
                  <a:gd name="T18" fmla="*/ 3 w 5"/>
                  <a:gd name="T19" fmla="*/ 8 h 10"/>
                  <a:gd name="T20" fmla="*/ 3 w 5"/>
                  <a:gd name="T21" fmla="*/ 2 h 10"/>
                  <a:gd name="T22" fmla="*/ 2 w 5"/>
                  <a:gd name="T23" fmla="*/ 2 h 10"/>
                  <a:gd name="T24" fmla="*/ 2 w 5"/>
                  <a:gd name="T25" fmla="*/ 8 h 10"/>
                  <a:gd name="T26" fmla="*/ 3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0"/>
                    </a:moveTo>
                    <a:lnTo>
                      <a:pt x="5" y="2"/>
                    </a:lnTo>
                    <a:lnTo>
                      <a:pt x="5" y="8"/>
                    </a:lnTo>
                    <a:lnTo>
                      <a:pt x="3" y="10"/>
                    </a:lnTo>
                    <a:lnTo>
                      <a:pt x="2" y="10"/>
                    </a:lnTo>
                    <a:lnTo>
                      <a:pt x="0" y="8"/>
                    </a:lnTo>
                    <a:lnTo>
                      <a:pt x="0" y="2"/>
                    </a:lnTo>
                    <a:lnTo>
                      <a:pt x="2" y="0"/>
                    </a:lnTo>
                    <a:lnTo>
                      <a:pt x="3" y="0"/>
                    </a:lnTo>
                    <a:close/>
                    <a:moveTo>
                      <a:pt x="3" y="8"/>
                    </a:moveTo>
                    <a:lnTo>
                      <a:pt x="3" y="2"/>
                    </a:lnTo>
                    <a:lnTo>
                      <a:pt x="2" y="2"/>
                    </a:lnTo>
                    <a:lnTo>
                      <a:pt x="2" y="8"/>
                    </a:lnTo>
                    <a:lnTo>
                      <a:pt x="3"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7" name="Freeform 338"/>
              <p:cNvSpPr>
                <a:spLocks noEditPoints="1"/>
              </p:cNvSpPr>
              <p:nvPr/>
            </p:nvSpPr>
            <p:spPr bwMode="auto">
              <a:xfrm>
                <a:off x="11141328" y="2291207"/>
                <a:ext cx="35597" cy="59328"/>
              </a:xfrm>
              <a:custGeom>
                <a:avLst/>
                <a:gdLst>
                  <a:gd name="T0" fmla="*/ 6 w 6"/>
                  <a:gd name="T1" fmla="*/ 0 h 10"/>
                  <a:gd name="T2" fmla="*/ 6 w 6"/>
                  <a:gd name="T3" fmla="*/ 2 h 10"/>
                  <a:gd name="T4" fmla="*/ 6 w 6"/>
                  <a:gd name="T5" fmla="*/ 8 h 10"/>
                  <a:gd name="T6" fmla="*/ 6 w 6"/>
                  <a:gd name="T7" fmla="*/ 10 h 10"/>
                  <a:gd name="T8" fmla="*/ 2 w 6"/>
                  <a:gd name="T9" fmla="*/ 10 h 10"/>
                  <a:gd name="T10" fmla="*/ 0 w 6"/>
                  <a:gd name="T11" fmla="*/ 8 h 10"/>
                  <a:gd name="T12" fmla="*/ 0 w 6"/>
                  <a:gd name="T13" fmla="*/ 2 h 10"/>
                  <a:gd name="T14" fmla="*/ 2 w 6"/>
                  <a:gd name="T15" fmla="*/ 0 h 10"/>
                  <a:gd name="T16" fmla="*/ 6 w 6"/>
                  <a:gd name="T17" fmla="*/ 0 h 10"/>
                  <a:gd name="T18" fmla="*/ 6 w 6"/>
                  <a:gd name="T19" fmla="*/ 8 h 10"/>
                  <a:gd name="T20" fmla="*/ 6 w 6"/>
                  <a:gd name="T21" fmla="*/ 2 h 10"/>
                  <a:gd name="T22" fmla="*/ 2 w 6"/>
                  <a:gd name="T23" fmla="*/ 2 h 10"/>
                  <a:gd name="T24" fmla="*/ 2 w 6"/>
                  <a:gd name="T25" fmla="*/ 8 h 10"/>
                  <a:gd name="T26" fmla="*/ 6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6" y="0"/>
                    </a:moveTo>
                    <a:lnTo>
                      <a:pt x="6" y="2"/>
                    </a:lnTo>
                    <a:lnTo>
                      <a:pt x="6" y="8"/>
                    </a:lnTo>
                    <a:lnTo>
                      <a:pt x="6" y="10"/>
                    </a:lnTo>
                    <a:lnTo>
                      <a:pt x="2" y="10"/>
                    </a:lnTo>
                    <a:lnTo>
                      <a:pt x="0" y="8"/>
                    </a:lnTo>
                    <a:lnTo>
                      <a:pt x="0" y="2"/>
                    </a:lnTo>
                    <a:lnTo>
                      <a:pt x="2" y="0"/>
                    </a:lnTo>
                    <a:lnTo>
                      <a:pt x="6" y="0"/>
                    </a:lnTo>
                    <a:close/>
                    <a:moveTo>
                      <a:pt x="6" y="8"/>
                    </a:moveTo>
                    <a:lnTo>
                      <a:pt x="6" y="2"/>
                    </a:lnTo>
                    <a:lnTo>
                      <a:pt x="2" y="2"/>
                    </a:lnTo>
                    <a:lnTo>
                      <a:pt x="2"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8" name="Freeform 339"/>
              <p:cNvSpPr>
                <a:spLocks/>
              </p:cNvSpPr>
              <p:nvPr/>
            </p:nvSpPr>
            <p:spPr bwMode="auto">
              <a:xfrm>
                <a:off x="11200656"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2 w 6"/>
                  <a:gd name="T29" fmla="*/ 0 h 10"/>
                  <a:gd name="T30" fmla="*/ 2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2" y="0"/>
                    </a:lnTo>
                    <a:lnTo>
                      <a:pt x="2"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69" name="Freeform 340"/>
              <p:cNvSpPr>
                <a:spLocks noEditPoints="1"/>
              </p:cNvSpPr>
              <p:nvPr/>
            </p:nvSpPr>
            <p:spPr bwMode="auto">
              <a:xfrm>
                <a:off x="11242184" y="2291207"/>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0" name="Freeform 341"/>
              <p:cNvSpPr>
                <a:spLocks/>
              </p:cNvSpPr>
              <p:nvPr/>
            </p:nvSpPr>
            <p:spPr bwMode="auto">
              <a:xfrm>
                <a:off x="11289646" y="2291207"/>
                <a:ext cx="35597" cy="59328"/>
              </a:xfrm>
              <a:custGeom>
                <a:avLst/>
                <a:gdLst>
                  <a:gd name="T0" fmla="*/ 6 w 6"/>
                  <a:gd name="T1" fmla="*/ 8 h 10"/>
                  <a:gd name="T2" fmla="*/ 6 w 6"/>
                  <a:gd name="T3" fmla="*/ 6 h 10"/>
                  <a:gd name="T4" fmla="*/ 6 w 6"/>
                  <a:gd name="T5" fmla="*/ 6 h 10"/>
                  <a:gd name="T6" fmla="*/ 6 w 6"/>
                  <a:gd name="T7" fmla="*/ 6 h 10"/>
                  <a:gd name="T8" fmla="*/ 6 w 6"/>
                  <a:gd name="T9" fmla="*/ 8 h 10"/>
                  <a:gd name="T10" fmla="*/ 6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4 w 6"/>
                  <a:gd name="T29" fmla="*/ 0 h 10"/>
                  <a:gd name="T30" fmla="*/ 4 w 6"/>
                  <a:gd name="T31" fmla="*/ 8 h 10"/>
                  <a:gd name="T32" fmla="*/ 6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6" y="8"/>
                    </a:moveTo>
                    <a:lnTo>
                      <a:pt x="6" y="6"/>
                    </a:lnTo>
                    <a:lnTo>
                      <a:pt x="6" y="6"/>
                    </a:lnTo>
                    <a:lnTo>
                      <a:pt x="6" y="6"/>
                    </a:lnTo>
                    <a:lnTo>
                      <a:pt x="6" y="8"/>
                    </a:lnTo>
                    <a:lnTo>
                      <a:pt x="6" y="10"/>
                    </a:lnTo>
                    <a:lnTo>
                      <a:pt x="0" y="10"/>
                    </a:lnTo>
                    <a:lnTo>
                      <a:pt x="0" y="8"/>
                    </a:lnTo>
                    <a:lnTo>
                      <a:pt x="0" y="8"/>
                    </a:lnTo>
                    <a:lnTo>
                      <a:pt x="2" y="8"/>
                    </a:lnTo>
                    <a:lnTo>
                      <a:pt x="2" y="2"/>
                    </a:lnTo>
                    <a:lnTo>
                      <a:pt x="0" y="2"/>
                    </a:lnTo>
                    <a:lnTo>
                      <a:pt x="0" y="0"/>
                    </a:lnTo>
                    <a:lnTo>
                      <a:pt x="0" y="0"/>
                    </a:lnTo>
                    <a:lnTo>
                      <a:pt x="4" y="0"/>
                    </a:lnTo>
                    <a:lnTo>
                      <a:pt x="4"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1" name="Freeform 342"/>
              <p:cNvSpPr>
                <a:spLocks noEditPoints="1"/>
              </p:cNvSpPr>
              <p:nvPr/>
            </p:nvSpPr>
            <p:spPr bwMode="auto">
              <a:xfrm>
                <a:off x="11337108" y="2291207"/>
                <a:ext cx="29666" cy="59328"/>
              </a:xfrm>
              <a:custGeom>
                <a:avLst/>
                <a:gdLst>
                  <a:gd name="T0" fmla="*/ 5 w 5"/>
                  <a:gd name="T1" fmla="*/ 0 h 10"/>
                  <a:gd name="T2" fmla="*/ 5 w 5"/>
                  <a:gd name="T3" fmla="*/ 2 h 10"/>
                  <a:gd name="T4" fmla="*/ 5 w 5"/>
                  <a:gd name="T5" fmla="*/ 8 h 10"/>
                  <a:gd name="T6" fmla="*/ 5 w 5"/>
                  <a:gd name="T7" fmla="*/ 10 h 10"/>
                  <a:gd name="T8" fmla="*/ 2 w 5"/>
                  <a:gd name="T9" fmla="*/ 10 h 10"/>
                  <a:gd name="T10" fmla="*/ 0 w 5"/>
                  <a:gd name="T11" fmla="*/ 8 h 10"/>
                  <a:gd name="T12" fmla="*/ 0 w 5"/>
                  <a:gd name="T13" fmla="*/ 2 h 10"/>
                  <a:gd name="T14" fmla="*/ 2 w 5"/>
                  <a:gd name="T15" fmla="*/ 0 h 10"/>
                  <a:gd name="T16" fmla="*/ 5 w 5"/>
                  <a:gd name="T17" fmla="*/ 0 h 10"/>
                  <a:gd name="T18" fmla="*/ 5 w 5"/>
                  <a:gd name="T19" fmla="*/ 8 h 10"/>
                  <a:gd name="T20" fmla="*/ 5 w 5"/>
                  <a:gd name="T21" fmla="*/ 2 h 10"/>
                  <a:gd name="T22" fmla="*/ 2 w 5"/>
                  <a:gd name="T23" fmla="*/ 2 h 10"/>
                  <a:gd name="T24" fmla="*/ 2 w 5"/>
                  <a:gd name="T25" fmla="*/ 8 h 10"/>
                  <a:gd name="T26" fmla="*/ 5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5" y="0"/>
                    </a:moveTo>
                    <a:lnTo>
                      <a:pt x="5" y="2"/>
                    </a:lnTo>
                    <a:lnTo>
                      <a:pt x="5" y="8"/>
                    </a:lnTo>
                    <a:lnTo>
                      <a:pt x="5" y="10"/>
                    </a:lnTo>
                    <a:lnTo>
                      <a:pt x="2" y="10"/>
                    </a:lnTo>
                    <a:lnTo>
                      <a:pt x="0" y="8"/>
                    </a:lnTo>
                    <a:lnTo>
                      <a:pt x="0" y="2"/>
                    </a:lnTo>
                    <a:lnTo>
                      <a:pt x="2" y="0"/>
                    </a:lnTo>
                    <a:lnTo>
                      <a:pt x="5" y="0"/>
                    </a:lnTo>
                    <a:close/>
                    <a:moveTo>
                      <a:pt x="5" y="8"/>
                    </a:moveTo>
                    <a:lnTo>
                      <a:pt x="5" y="2"/>
                    </a:lnTo>
                    <a:lnTo>
                      <a:pt x="2" y="2"/>
                    </a:lnTo>
                    <a:lnTo>
                      <a:pt x="2" y="8"/>
                    </a:lnTo>
                    <a:lnTo>
                      <a:pt x="5"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2" name="Freeform 343"/>
              <p:cNvSpPr>
                <a:spLocks/>
              </p:cNvSpPr>
              <p:nvPr/>
            </p:nvSpPr>
            <p:spPr bwMode="auto">
              <a:xfrm>
                <a:off x="11390505" y="2291207"/>
                <a:ext cx="35597" cy="59328"/>
              </a:xfrm>
              <a:custGeom>
                <a:avLst/>
                <a:gdLst>
                  <a:gd name="T0" fmla="*/ 4 w 6"/>
                  <a:gd name="T1" fmla="*/ 8 h 10"/>
                  <a:gd name="T2" fmla="*/ 4 w 6"/>
                  <a:gd name="T3" fmla="*/ 6 h 10"/>
                  <a:gd name="T4" fmla="*/ 4 w 6"/>
                  <a:gd name="T5" fmla="*/ 6 h 10"/>
                  <a:gd name="T6" fmla="*/ 6 w 6"/>
                  <a:gd name="T7" fmla="*/ 6 h 10"/>
                  <a:gd name="T8" fmla="*/ 6 w 6"/>
                  <a:gd name="T9" fmla="*/ 8 h 10"/>
                  <a:gd name="T10" fmla="*/ 4 w 6"/>
                  <a:gd name="T11" fmla="*/ 10 h 10"/>
                  <a:gd name="T12" fmla="*/ 0 w 6"/>
                  <a:gd name="T13" fmla="*/ 10 h 10"/>
                  <a:gd name="T14" fmla="*/ 0 w 6"/>
                  <a:gd name="T15" fmla="*/ 8 h 10"/>
                  <a:gd name="T16" fmla="*/ 0 w 6"/>
                  <a:gd name="T17" fmla="*/ 8 h 10"/>
                  <a:gd name="T18" fmla="*/ 2 w 6"/>
                  <a:gd name="T19" fmla="*/ 8 h 10"/>
                  <a:gd name="T20" fmla="*/ 2 w 6"/>
                  <a:gd name="T21" fmla="*/ 2 h 10"/>
                  <a:gd name="T22" fmla="*/ 0 w 6"/>
                  <a:gd name="T23" fmla="*/ 2 h 10"/>
                  <a:gd name="T24" fmla="*/ 0 w 6"/>
                  <a:gd name="T25" fmla="*/ 0 h 10"/>
                  <a:gd name="T26" fmla="*/ 0 w 6"/>
                  <a:gd name="T27" fmla="*/ 0 h 10"/>
                  <a:gd name="T28" fmla="*/ 4 w 6"/>
                  <a:gd name="T29" fmla="*/ 0 h 10"/>
                  <a:gd name="T30" fmla="*/ 4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8"/>
                    </a:lnTo>
                    <a:lnTo>
                      <a:pt x="4" y="10"/>
                    </a:lnTo>
                    <a:lnTo>
                      <a:pt x="0" y="10"/>
                    </a:lnTo>
                    <a:lnTo>
                      <a:pt x="0" y="8"/>
                    </a:lnTo>
                    <a:lnTo>
                      <a:pt x="0" y="8"/>
                    </a:lnTo>
                    <a:lnTo>
                      <a:pt x="2" y="8"/>
                    </a:lnTo>
                    <a:lnTo>
                      <a:pt x="2" y="2"/>
                    </a:lnTo>
                    <a:lnTo>
                      <a:pt x="0" y="2"/>
                    </a:lnTo>
                    <a:lnTo>
                      <a:pt x="0" y="0"/>
                    </a:lnTo>
                    <a:lnTo>
                      <a:pt x="0" y="0"/>
                    </a:lnTo>
                    <a:lnTo>
                      <a:pt x="4" y="0"/>
                    </a:lnTo>
                    <a:lnTo>
                      <a:pt x="4"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3" name="Freeform 344"/>
              <p:cNvSpPr>
                <a:spLocks noEditPoints="1"/>
              </p:cNvSpPr>
              <p:nvPr/>
            </p:nvSpPr>
            <p:spPr bwMode="auto">
              <a:xfrm>
                <a:off x="11052334"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4" name="Freeform 345"/>
              <p:cNvSpPr>
                <a:spLocks/>
              </p:cNvSpPr>
              <p:nvPr/>
            </p:nvSpPr>
            <p:spPr bwMode="auto">
              <a:xfrm>
                <a:off x="11099797" y="2374266"/>
                <a:ext cx="29666" cy="53397"/>
              </a:xfrm>
              <a:custGeom>
                <a:avLst/>
                <a:gdLst>
                  <a:gd name="T0" fmla="*/ 3 w 5"/>
                  <a:gd name="T1" fmla="*/ 7 h 9"/>
                  <a:gd name="T2" fmla="*/ 3 w 5"/>
                  <a:gd name="T3" fmla="*/ 5 h 9"/>
                  <a:gd name="T4" fmla="*/ 5 w 5"/>
                  <a:gd name="T5" fmla="*/ 5 h 9"/>
                  <a:gd name="T6" fmla="*/ 5 w 5"/>
                  <a:gd name="T7" fmla="*/ 5 h 9"/>
                  <a:gd name="T8" fmla="*/ 5 w 5"/>
                  <a:gd name="T9" fmla="*/ 9 h 9"/>
                  <a:gd name="T10" fmla="*/ 5 w 5"/>
                  <a:gd name="T11" fmla="*/ 9 h 9"/>
                  <a:gd name="T12" fmla="*/ 0 w 5"/>
                  <a:gd name="T13" fmla="*/ 9 h 9"/>
                  <a:gd name="T14" fmla="*/ 0 w 5"/>
                  <a:gd name="T15" fmla="*/ 9 h 9"/>
                  <a:gd name="T16" fmla="*/ 0 w 5"/>
                  <a:gd name="T17" fmla="*/ 7 h 9"/>
                  <a:gd name="T18" fmla="*/ 2 w 5"/>
                  <a:gd name="T19" fmla="*/ 7 h 9"/>
                  <a:gd name="T20" fmla="*/ 2 w 5"/>
                  <a:gd name="T21" fmla="*/ 2 h 9"/>
                  <a:gd name="T22" fmla="*/ 0 w 5"/>
                  <a:gd name="T23" fmla="*/ 2 h 9"/>
                  <a:gd name="T24" fmla="*/ 0 w 5"/>
                  <a:gd name="T25" fmla="*/ 2 h 9"/>
                  <a:gd name="T26" fmla="*/ 0 w 5"/>
                  <a:gd name="T27" fmla="*/ 0 h 9"/>
                  <a:gd name="T28" fmla="*/ 3 w 5"/>
                  <a:gd name="T29" fmla="*/ 0 h 9"/>
                  <a:gd name="T30" fmla="*/ 3 w 5"/>
                  <a:gd name="T31" fmla="*/ 7 h 9"/>
                  <a:gd name="T32" fmla="*/ 3 w 5"/>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3" y="7"/>
                    </a:moveTo>
                    <a:lnTo>
                      <a:pt x="3" y="5"/>
                    </a:lnTo>
                    <a:lnTo>
                      <a:pt x="5" y="5"/>
                    </a:lnTo>
                    <a:lnTo>
                      <a:pt x="5" y="5"/>
                    </a:lnTo>
                    <a:lnTo>
                      <a:pt x="5" y="9"/>
                    </a:lnTo>
                    <a:lnTo>
                      <a:pt x="5" y="9"/>
                    </a:lnTo>
                    <a:lnTo>
                      <a:pt x="0" y="9"/>
                    </a:lnTo>
                    <a:lnTo>
                      <a:pt x="0" y="9"/>
                    </a:lnTo>
                    <a:lnTo>
                      <a:pt x="0" y="7"/>
                    </a:lnTo>
                    <a:lnTo>
                      <a:pt x="2" y="7"/>
                    </a:lnTo>
                    <a:lnTo>
                      <a:pt x="2" y="2"/>
                    </a:lnTo>
                    <a:lnTo>
                      <a:pt x="0" y="2"/>
                    </a:lnTo>
                    <a:lnTo>
                      <a:pt x="0" y="2"/>
                    </a:lnTo>
                    <a:lnTo>
                      <a:pt x="0" y="0"/>
                    </a:lnTo>
                    <a:lnTo>
                      <a:pt x="3" y="0"/>
                    </a:lnTo>
                    <a:lnTo>
                      <a:pt x="3" y="7"/>
                    </a:lnTo>
                    <a:lnTo>
                      <a:pt x="3"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5" name="Freeform 346"/>
              <p:cNvSpPr>
                <a:spLocks noEditPoints="1"/>
              </p:cNvSpPr>
              <p:nvPr/>
            </p:nvSpPr>
            <p:spPr bwMode="auto">
              <a:xfrm>
                <a:off x="11141328" y="2374266"/>
                <a:ext cx="35597" cy="53397"/>
              </a:xfrm>
              <a:custGeom>
                <a:avLst/>
                <a:gdLst>
                  <a:gd name="T0" fmla="*/ 6 w 6"/>
                  <a:gd name="T1" fmla="*/ 0 h 9"/>
                  <a:gd name="T2" fmla="*/ 6 w 6"/>
                  <a:gd name="T3" fmla="*/ 2 h 9"/>
                  <a:gd name="T4" fmla="*/ 6 w 6"/>
                  <a:gd name="T5" fmla="*/ 7 h 9"/>
                  <a:gd name="T6" fmla="*/ 6 w 6"/>
                  <a:gd name="T7" fmla="*/ 9 h 9"/>
                  <a:gd name="T8" fmla="*/ 2 w 6"/>
                  <a:gd name="T9" fmla="*/ 9 h 9"/>
                  <a:gd name="T10" fmla="*/ 0 w 6"/>
                  <a:gd name="T11" fmla="*/ 7 h 9"/>
                  <a:gd name="T12" fmla="*/ 0 w 6"/>
                  <a:gd name="T13" fmla="*/ 2 h 9"/>
                  <a:gd name="T14" fmla="*/ 2 w 6"/>
                  <a:gd name="T15" fmla="*/ 0 h 9"/>
                  <a:gd name="T16" fmla="*/ 6 w 6"/>
                  <a:gd name="T17" fmla="*/ 0 h 9"/>
                  <a:gd name="T18" fmla="*/ 6 w 6"/>
                  <a:gd name="T19" fmla="*/ 7 h 9"/>
                  <a:gd name="T20" fmla="*/ 6 w 6"/>
                  <a:gd name="T21" fmla="*/ 2 h 9"/>
                  <a:gd name="T22" fmla="*/ 2 w 6"/>
                  <a:gd name="T23" fmla="*/ 2 h 9"/>
                  <a:gd name="T24" fmla="*/ 2 w 6"/>
                  <a:gd name="T25" fmla="*/ 7 h 9"/>
                  <a:gd name="T26" fmla="*/ 6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6" y="0"/>
                    </a:moveTo>
                    <a:lnTo>
                      <a:pt x="6" y="2"/>
                    </a:lnTo>
                    <a:lnTo>
                      <a:pt x="6" y="7"/>
                    </a:lnTo>
                    <a:lnTo>
                      <a:pt x="6" y="9"/>
                    </a:lnTo>
                    <a:lnTo>
                      <a:pt x="2" y="9"/>
                    </a:lnTo>
                    <a:lnTo>
                      <a:pt x="0" y="7"/>
                    </a:lnTo>
                    <a:lnTo>
                      <a:pt x="0" y="2"/>
                    </a:lnTo>
                    <a:lnTo>
                      <a:pt x="2" y="0"/>
                    </a:lnTo>
                    <a:lnTo>
                      <a:pt x="6" y="0"/>
                    </a:lnTo>
                    <a:close/>
                    <a:moveTo>
                      <a:pt x="6" y="7"/>
                    </a:moveTo>
                    <a:lnTo>
                      <a:pt x="6" y="2"/>
                    </a:lnTo>
                    <a:lnTo>
                      <a:pt x="2" y="2"/>
                    </a:lnTo>
                    <a:lnTo>
                      <a:pt x="2" y="7"/>
                    </a:lnTo>
                    <a:lnTo>
                      <a:pt x="6"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6" name="Freeform 347"/>
              <p:cNvSpPr>
                <a:spLocks noEditPoints="1"/>
              </p:cNvSpPr>
              <p:nvPr/>
            </p:nvSpPr>
            <p:spPr bwMode="auto">
              <a:xfrm>
                <a:off x="11200656"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7" name="Freeform 348"/>
              <p:cNvSpPr>
                <a:spLocks/>
              </p:cNvSpPr>
              <p:nvPr/>
            </p:nvSpPr>
            <p:spPr bwMode="auto">
              <a:xfrm>
                <a:off x="11242184" y="2374266"/>
                <a:ext cx="35597" cy="53397"/>
              </a:xfrm>
              <a:custGeom>
                <a:avLst/>
                <a:gdLst>
                  <a:gd name="T0" fmla="*/ 4 w 6"/>
                  <a:gd name="T1" fmla="*/ 7 h 9"/>
                  <a:gd name="T2" fmla="*/ 4 w 6"/>
                  <a:gd name="T3" fmla="*/ 5 h 9"/>
                  <a:gd name="T4" fmla="*/ 6 w 6"/>
                  <a:gd name="T5" fmla="*/ 5 h 9"/>
                  <a:gd name="T6" fmla="*/ 6 w 6"/>
                  <a:gd name="T7" fmla="*/ 5 h 9"/>
                  <a:gd name="T8" fmla="*/ 6 w 6"/>
                  <a:gd name="T9" fmla="*/ 9 h 9"/>
                  <a:gd name="T10" fmla="*/ 6 w 6"/>
                  <a:gd name="T11" fmla="*/ 9 h 9"/>
                  <a:gd name="T12" fmla="*/ 0 w 6"/>
                  <a:gd name="T13" fmla="*/ 9 h 9"/>
                  <a:gd name="T14" fmla="*/ 0 w 6"/>
                  <a:gd name="T15" fmla="*/ 9 h 9"/>
                  <a:gd name="T16" fmla="*/ 0 w 6"/>
                  <a:gd name="T17" fmla="*/ 7 h 9"/>
                  <a:gd name="T18" fmla="*/ 2 w 6"/>
                  <a:gd name="T19" fmla="*/ 7 h 9"/>
                  <a:gd name="T20" fmla="*/ 2 w 6"/>
                  <a:gd name="T21" fmla="*/ 2 h 9"/>
                  <a:gd name="T22" fmla="*/ 0 w 6"/>
                  <a:gd name="T23" fmla="*/ 2 h 9"/>
                  <a:gd name="T24" fmla="*/ 0 w 6"/>
                  <a:gd name="T25" fmla="*/ 2 h 9"/>
                  <a:gd name="T26" fmla="*/ 0 w 6"/>
                  <a:gd name="T27" fmla="*/ 0 h 9"/>
                  <a:gd name="T28" fmla="*/ 4 w 6"/>
                  <a:gd name="T29" fmla="*/ 0 h 9"/>
                  <a:gd name="T30" fmla="*/ 4 w 6"/>
                  <a:gd name="T31" fmla="*/ 7 h 9"/>
                  <a:gd name="T32" fmla="*/ 4 w 6"/>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9">
                    <a:moveTo>
                      <a:pt x="4" y="7"/>
                    </a:moveTo>
                    <a:lnTo>
                      <a:pt x="4" y="5"/>
                    </a:lnTo>
                    <a:lnTo>
                      <a:pt x="6" y="5"/>
                    </a:lnTo>
                    <a:lnTo>
                      <a:pt x="6" y="5"/>
                    </a:lnTo>
                    <a:lnTo>
                      <a:pt x="6" y="9"/>
                    </a:lnTo>
                    <a:lnTo>
                      <a:pt x="6" y="9"/>
                    </a:lnTo>
                    <a:lnTo>
                      <a:pt x="0" y="9"/>
                    </a:lnTo>
                    <a:lnTo>
                      <a:pt x="0" y="9"/>
                    </a:lnTo>
                    <a:lnTo>
                      <a:pt x="0" y="7"/>
                    </a:lnTo>
                    <a:lnTo>
                      <a:pt x="2" y="7"/>
                    </a:lnTo>
                    <a:lnTo>
                      <a:pt x="2" y="2"/>
                    </a:lnTo>
                    <a:lnTo>
                      <a:pt x="0" y="2"/>
                    </a:lnTo>
                    <a:lnTo>
                      <a:pt x="0" y="2"/>
                    </a:lnTo>
                    <a:lnTo>
                      <a:pt x="0" y="0"/>
                    </a:lnTo>
                    <a:lnTo>
                      <a:pt x="4" y="0"/>
                    </a:lnTo>
                    <a:lnTo>
                      <a:pt x="4"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8" name="Freeform 349"/>
              <p:cNvSpPr>
                <a:spLocks/>
              </p:cNvSpPr>
              <p:nvPr/>
            </p:nvSpPr>
            <p:spPr bwMode="auto">
              <a:xfrm>
                <a:off x="11289646" y="2374266"/>
                <a:ext cx="35597" cy="53397"/>
              </a:xfrm>
              <a:custGeom>
                <a:avLst/>
                <a:gdLst>
                  <a:gd name="T0" fmla="*/ 6 w 6"/>
                  <a:gd name="T1" fmla="*/ 7 h 9"/>
                  <a:gd name="T2" fmla="*/ 6 w 6"/>
                  <a:gd name="T3" fmla="*/ 5 h 9"/>
                  <a:gd name="T4" fmla="*/ 6 w 6"/>
                  <a:gd name="T5" fmla="*/ 5 h 9"/>
                  <a:gd name="T6" fmla="*/ 6 w 6"/>
                  <a:gd name="T7" fmla="*/ 5 h 9"/>
                  <a:gd name="T8" fmla="*/ 6 w 6"/>
                  <a:gd name="T9" fmla="*/ 9 h 9"/>
                  <a:gd name="T10" fmla="*/ 6 w 6"/>
                  <a:gd name="T11" fmla="*/ 9 h 9"/>
                  <a:gd name="T12" fmla="*/ 0 w 6"/>
                  <a:gd name="T13" fmla="*/ 9 h 9"/>
                  <a:gd name="T14" fmla="*/ 0 w 6"/>
                  <a:gd name="T15" fmla="*/ 9 h 9"/>
                  <a:gd name="T16" fmla="*/ 0 w 6"/>
                  <a:gd name="T17" fmla="*/ 7 h 9"/>
                  <a:gd name="T18" fmla="*/ 2 w 6"/>
                  <a:gd name="T19" fmla="*/ 7 h 9"/>
                  <a:gd name="T20" fmla="*/ 2 w 6"/>
                  <a:gd name="T21" fmla="*/ 2 h 9"/>
                  <a:gd name="T22" fmla="*/ 0 w 6"/>
                  <a:gd name="T23" fmla="*/ 2 h 9"/>
                  <a:gd name="T24" fmla="*/ 0 w 6"/>
                  <a:gd name="T25" fmla="*/ 2 h 9"/>
                  <a:gd name="T26" fmla="*/ 0 w 6"/>
                  <a:gd name="T27" fmla="*/ 0 h 9"/>
                  <a:gd name="T28" fmla="*/ 4 w 6"/>
                  <a:gd name="T29" fmla="*/ 0 h 9"/>
                  <a:gd name="T30" fmla="*/ 4 w 6"/>
                  <a:gd name="T31" fmla="*/ 7 h 9"/>
                  <a:gd name="T32" fmla="*/ 6 w 6"/>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9">
                    <a:moveTo>
                      <a:pt x="6" y="7"/>
                    </a:moveTo>
                    <a:lnTo>
                      <a:pt x="6" y="5"/>
                    </a:lnTo>
                    <a:lnTo>
                      <a:pt x="6" y="5"/>
                    </a:lnTo>
                    <a:lnTo>
                      <a:pt x="6" y="5"/>
                    </a:lnTo>
                    <a:lnTo>
                      <a:pt x="6" y="9"/>
                    </a:lnTo>
                    <a:lnTo>
                      <a:pt x="6" y="9"/>
                    </a:lnTo>
                    <a:lnTo>
                      <a:pt x="0" y="9"/>
                    </a:lnTo>
                    <a:lnTo>
                      <a:pt x="0" y="9"/>
                    </a:lnTo>
                    <a:lnTo>
                      <a:pt x="0" y="7"/>
                    </a:lnTo>
                    <a:lnTo>
                      <a:pt x="2" y="7"/>
                    </a:lnTo>
                    <a:lnTo>
                      <a:pt x="2" y="2"/>
                    </a:lnTo>
                    <a:lnTo>
                      <a:pt x="0" y="2"/>
                    </a:lnTo>
                    <a:lnTo>
                      <a:pt x="0" y="2"/>
                    </a:lnTo>
                    <a:lnTo>
                      <a:pt x="0" y="0"/>
                    </a:lnTo>
                    <a:lnTo>
                      <a:pt x="4" y="0"/>
                    </a:lnTo>
                    <a:lnTo>
                      <a:pt x="4" y="7"/>
                    </a:lnTo>
                    <a:lnTo>
                      <a:pt x="6"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79" name="Freeform 350"/>
              <p:cNvSpPr>
                <a:spLocks noEditPoints="1"/>
              </p:cNvSpPr>
              <p:nvPr/>
            </p:nvSpPr>
            <p:spPr bwMode="auto">
              <a:xfrm>
                <a:off x="11337108" y="2374266"/>
                <a:ext cx="29666" cy="53397"/>
              </a:xfrm>
              <a:custGeom>
                <a:avLst/>
                <a:gdLst>
                  <a:gd name="T0" fmla="*/ 5 w 5"/>
                  <a:gd name="T1" fmla="*/ 0 h 9"/>
                  <a:gd name="T2" fmla="*/ 5 w 5"/>
                  <a:gd name="T3" fmla="*/ 2 h 9"/>
                  <a:gd name="T4" fmla="*/ 5 w 5"/>
                  <a:gd name="T5" fmla="*/ 7 h 9"/>
                  <a:gd name="T6" fmla="*/ 5 w 5"/>
                  <a:gd name="T7" fmla="*/ 9 h 9"/>
                  <a:gd name="T8" fmla="*/ 2 w 5"/>
                  <a:gd name="T9" fmla="*/ 9 h 9"/>
                  <a:gd name="T10" fmla="*/ 0 w 5"/>
                  <a:gd name="T11" fmla="*/ 7 h 9"/>
                  <a:gd name="T12" fmla="*/ 0 w 5"/>
                  <a:gd name="T13" fmla="*/ 2 h 9"/>
                  <a:gd name="T14" fmla="*/ 2 w 5"/>
                  <a:gd name="T15" fmla="*/ 0 h 9"/>
                  <a:gd name="T16" fmla="*/ 5 w 5"/>
                  <a:gd name="T17" fmla="*/ 0 h 9"/>
                  <a:gd name="T18" fmla="*/ 5 w 5"/>
                  <a:gd name="T19" fmla="*/ 7 h 9"/>
                  <a:gd name="T20" fmla="*/ 5 w 5"/>
                  <a:gd name="T21" fmla="*/ 2 h 9"/>
                  <a:gd name="T22" fmla="*/ 2 w 5"/>
                  <a:gd name="T23" fmla="*/ 2 h 9"/>
                  <a:gd name="T24" fmla="*/ 2 w 5"/>
                  <a:gd name="T25" fmla="*/ 7 h 9"/>
                  <a:gd name="T26" fmla="*/ 5 w 5"/>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9">
                    <a:moveTo>
                      <a:pt x="5" y="0"/>
                    </a:moveTo>
                    <a:lnTo>
                      <a:pt x="5" y="2"/>
                    </a:lnTo>
                    <a:lnTo>
                      <a:pt x="5" y="7"/>
                    </a:lnTo>
                    <a:lnTo>
                      <a:pt x="5" y="9"/>
                    </a:lnTo>
                    <a:lnTo>
                      <a:pt x="2" y="9"/>
                    </a:lnTo>
                    <a:lnTo>
                      <a:pt x="0" y="7"/>
                    </a:lnTo>
                    <a:lnTo>
                      <a:pt x="0" y="2"/>
                    </a:lnTo>
                    <a:lnTo>
                      <a:pt x="2" y="0"/>
                    </a:lnTo>
                    <a:lnTo>
                      <a:pt x="5" y="0"/>
                    </a:lnTo>
                    <a:close/>
                    <a:moveTo>
                      <a:pt x="5" y="7"/>
                    </a:moveTo>
                    <a:lnTo>
                      <a:pt x="5" y="2"/>
                    </a:lnTo>
                    <a:lnTo>
                      <a:pt x="2" y="2"/>
                    </a:lnTo>
                    <a:lnTo>
                      <a:pt x="2" y="7"/>
                    </a:lnTo>
                    <a:lnTo>
                      <a:pt x="5"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0" name="Freeform 351"/>
              <p:cNvSpPr>
                <a:spLocks noEditPoints="1"/>
              </p:cNvSpPr>
              <p:nvPr/>
            </p:nvSpPr>
            <p:spPr bwMode="auto">
              <a:xfrm>
                <a:off x="11390505" y="2374266"/>
                <a:ext cx="35597" cy="53397"/>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1" name="Freeform 352"/>
              <p:cNvSpPr>
                <a:spLocks noEditPoints="1"/>
              </p:cNvSpPr>
              <p:nvPr/>
            </p:nvSpPr>
            <p:spPr bwMode="auto">
              <a:xfrm>
                <a:off x="11052334"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2" name="Freeform 353"/>
              <p:cNvSpPr>
                <a:spLocks noEditPoints="1"/>
              </p:cNvSpPr>
              <p:nvPr/>
            </p:nvSpPr>
            <p:spPr bwMode="auto">
              <a:xfrm>
                <a:off x="11099797" y="2451394"/>
                <a:ext cx="29666" cy="59328"/>
              </a:xfrm>
              <a:custGeom>
                <a:avLst/>
                <a:gdLst>
                  <a:gd name="T0" fmla="*/ 3 w 5"/>
                  <a:gd name="T1" fmla="*/ 0 h 10"/>
                  <a:gd name="T2" fmla="*/ 5 w 5"/>
                  <a:gd name="T3" fmla="*/ 2 h 10"/>
                  <a:gd name="T4" fmla="*/ 5 w 5"/>
                  <a:gd name="T5" fmla="*/ 8 h 10"/>
                  <a:gd name="T6" fmla="*/ 3 w 5"/>
                  <a:gd name="T7" fmla="*/ 10 h 10"/>
                  <a:gd name="T8" fmla="*/ 2 w 5"/>
                  <a:gd name="T9" fmla="*/ 10 h 10"/>
                  <a:gd name="T10" fmla="*/ 0 w 5"/>
                  <a:gd name="T11" fmla="*/ 8 h 10"/>
                  <a:gd name="T12" fmla="*/ 0 w 5"/>
                  <a:gd name="T13" fmla="*/ 2 h 10"/>
                  <a:gd name="T14" fmla="*/ 2 w 5"/>
                  <a:gd name="T15" fmla="*/ 0 h 10"/>
                  <a:gd name="T16" fmla="*/ 3 w 5"/>
                  <a:gd name="T17" fmla="*/ 0 h 10"/>
                  <a:gd name="T18" fmla="*/ 3 w 5"/>
                  <a:gd name="T19" fmla="*/ 8 h 10"/>
                  <a:gd name="T20" fmla="*/ 3 w 5"/>
                  <a:gd name="T21" fmla="*/ 2 h 10"/>
                  <a:gd name="T22" fmla="*/ 2 w 5"/>
                  <a:gd name="T23" fmla="*/ 2 h 10"/>
                  <a:gd name="T24" fmla="*/ 2 w 5"/>
                  <a:gd name="T25" fmla="*/ 8 h 10"/>
                  <a:gd name="T26" fmla="*/ 3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0"/>
                    </a:moveTo>
                    <a:lnTo>
                      <a:pt x="5" y="2"/>
                    </a:lnTo>
                    <a:lnTo>
                      <a:pt x="5" y="8"/>
                    </a:lnTo>
                    <a:lnTo>
                      <a:pt x="3" y="10"/>
                    </a:lnTo>
                    <a:lnTo>
                      <a:pt x="2" y="10"/>
                    </a:lnTo>
                    <a:lnTo>
                      <a:pt x="0" y="8"/>
                    </a:lnTo>
                    <a:lnTo>
                      <a:pt x="0" y="2"/>
                    </a:lnTo>
                    <a:lnTo>
                      <a:pt x="2" y="0"/>
                    </a:lnTo>
                    <a:lnTo>
                      <a:pt x="3" y="0"/>
                    </a:lnTo>
                    <a:close/>
                    <a:moveTo>
                      <a:pt x="3" y="8"/>
                    </a:moveTo>
                    <a:lnTo>
                      <a:pt x="3" y="2"/>
                    </a:lnTo>
                    <a:lnTo>
                      <a:pt x="2" y="2"/>
                    </a:lnTo>
                    <a:lnTo>
                      <a:pt x="2" y="8"/>
                    </a:lnTo>
                    <a:lnTo>
                      <a:pt x="3"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3" name="Freeform 354"/>
              <p:cNvSpPr>
                <a:spLocks/>
              </p:cNvSpPr>
              <p:nvPr/>
            </p:nvSpPr>
            <p:spPr bwMode="auto">
              <a:xfrm>
                <a:off x="11141328" y="2451394"/>
                <a:ext cx="35597" cy="59328"/>
              </a:xfrm>
              <a:custGeom>
                <a:avLst/>
                <a:gdLst>
                  <a:gd name="T0" fmla="*/ 6 w 6"/>
                  <a:gd name="T1" fmla="*/ 8 h 10"/>
                  <a:gd name="T2" fmla="*/ 6 w 6"/>
                  <a:gd name="T3" fmla="*/ 6 h 10"/>
                  <a:gd name="T4" fmla="*/ 6 w 6"/>
                  <a:gd name="T5" fmla="*/ 6 h 10"/>
                  <a:gd name="T6" fmla="*/ 6 w 6"/>
                  <a:gd name="T7" fmla="*/ 6 h 10"/>
                  <a:gd name="T8" fmla="*/ 6 w 6"/>
                  <a:gd name="T9" fmla="*/ 10 h 10"/>
                  <a:gd name="T10" fmla="*/ 6 w 6"/>
                  <a:gd name="T11" fmla="*/ 10 h 10"/>
                  <a:gd name="T12" fmla="*/ 2 w 6"/>
                  <a:gd name="T13" fmla="*/ 10 h 10"/>
                  <a:gd name="T14" fmla="*/ 0 w 6"/>
                  <a:gd name="T15" fmla="*/ 10 h 10"/>
                  <a:gd name="T16" fmla="*/ 2 w 6"/>
                  <a:gd name="T17" fmla="*/ 8 h 10"/>
                  <a:gd name="T18" fmla="*/ 2 w 6"/>
                  <a:gd name="T19" fmla="*/ 8 h 10"/>
                  <a:gd name="T20" fmla="*/ 2 w 6"/>
                  <a:gd name="T21" fmla="*/ 2 h 10"/>
                  <a:gd name="T22" fmla="*/ 2 w 6"/>
                  <a:gd name="T23" fmla="*/ 2 h 10"/>
                  <a:gd name="T24" fmla="*/ 0 w 6"/>
                  <a:gd name="T25" fmla="*/ 2 h 10"/>
                  <a:gd name="T26" fmla="*/ 2 w 6"/>
                  <a:gd name="T27" fmla="*/ 0 h 10"/>
                  <a:gd name="T28" fmla="*/ 4 w 6"/>
                  <a:gd name="T29" fmla="*/ 0 h 10"/>
                  <a:gd name="T30" fmla="*/ 4 w 6"/>
                  <a:gd name="T31" fmla="*/ 8 h 10"/>
                  <a:gd name="T32" fmla="*/ 6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6" y="8"/>
                    </a:moveTo>
                    <a:lnTo>
                      <a:pt x="6" y="6"/>
                    </a:lnTo>
                    <a:lnTo>
                      <a:pt x="6" y="6"/>
                    </a:lnTo>
                    <a:lnTo>
                      <a:pt x="6" y="6"/>
                    </a:lnTo>
                    <a:lnTo>
                      <a:pt x="6" y="10"/>
                    </a:lnTo>
                    <a:lnTo>
                      <a:pt x="6" y="10"/>
                    </a:lnTo>
                    <a:lnTo>
                      <a:pt x="2" y="10"/>
                    </a:lnTo>
                    <a:lnTo>
                      <a:pt x="0" y="10"/>
                    </a:lnTo>
                    <a:lnTo>
                      <a:pt x="2" y="8"/>
                    </a:lnTo>
                    <a:lnTo>
                      <a:pt x="2" y="8"/>
                    </a:lnTo>
                    <a:lnTo>
                      <a:pt x="2" y="2"/>
                    </a:lnTo>
                    <a:lnTo>
                      <a:pt x="2" y="2"/>
                    </a:lnTo>
                    <a:lnTo>
                      <a:pt x="0" y="2"/>
                    </a:lnTo>
                    <a:lnTo>
                      <a:pt x="2" y="0"/>
                    </a:lnTo>
                    <a:lnTo>
                      <a:pt x="4" y="0"/>
                    </a:lnTo>
                    <a:lnTo>
                      <a:pt x="4"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4" name="Freeform 355"/>
              <p:cNvSpPr>
                <a:spLocks noEditPoints="1"/>
              </p:cNvSpPr>
              <p:nvPr/>
            </p:nvSpPr>
            <p:spPr bwMode="auto">
              <a:xfrm>
                <a:off x="11200656"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5" name="Freeform 356"/>
              <p:cNvSpPr>
                <a:spLocks noEditPoints="1"/>
              </p:cNvSpPr>
              <p:nvPr/>
            </p:nvSpPr>
            <p:spPr bwMode="auto">
              <a:xfrm>
                <a:off x="11242184" y="2451394"/>
                <a:ext cx="35597" cy="59328"/>
              </a:xfrm>
              <a:custGeom>
                <a:avLst/>
                <a:gdLst>
                  <a:gd name="T0" fmla="*/ 4 w 6"/>
                  <a:gd name="T1" fmla="*/ 0 h 10"/>
                  <a:gd name="T2" fmla="*/ 6 w 6"/>
                  <a:gd name="T3" fmla="*/ 2 h 10"/>
                  <a:gd name="T4" fmla="*/ 6 w 6"/>
                  <a:gd name="T5" fmla="*/ 8 h 10"/>
                  <a:gd name="T6" fmla="*/ 4 w 6"/>
                  <a:gd name="T7" fmla="*/ 10 h 10"/>
                  <a:gd name="T8" fmla="*/ 0 w 6"/>
                  <a:gd name="T9" fmla="*/ 10 h 10"/>
                  <a:gd name="T10" fmla="*/ 0 w 6"/>
                  <a:gd name="T11" fmla="*/ 8 h 10"/>
                  <a:gd name="T12" fmla="*/ 0 w 6"/>
                  <a:gd name="T13" fmla="*/ 2 h 10"/>
                  <a:gd name="T14" fmla="*/ 0 w 6"/>
                  <a:gd name="T15" fmla="*/ 0 h 10"/>
                  <a:gd name="T16" fmla="*/ 4 w 6"/>
                  <a:gd name="T17" fmla="*/ 0 h 10"/>
                  <a:gd name="T18" fmla="*/ 4 w 6"/>
                  <a:gd name="T19" fmla="*/ 8 h 10"/>
                  <a:gd name="T20" fmla="*/ 4 w 6"/>
                  <a:gd name="T21" fmla="*/ 2 h 10"/>
                  <a:gd name="T22" fmla="*/ 0 w 6"/>
                  <a:gd name="T23" fmla="*/ 2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2"/>
                    </a:lnTo>
                    <a:lnTo>
                      <a:pt x="6" y="8"/>
                    </a:lnTo>
                    <a:lnTo>
                      <a:pt x="4" y="10"/>
                    </a:lnTo>
                    <a:lnTo>
                      <a:pt x="0" y="10"/>
                    </a:lnTo>
                    <a:lnTo>
                      <a:pt x="0" y="8"/>
                    </a:lnTo>
                    <a:lnTo>
                      <a:pt x="0" y="2"/>
                    </a:lnTo>
                    <a:lnTo>
                      <a:pt x="0" y="0"/>
                    </a:lnTo>
                    <a:lnTo>
                      <a:pt x="4" y="0"/>
                    </a:lnTo>
                    <a:close/>
                    <a:moveTo>
                      <a:pt x="4" y="8"/>
                    </a:moveTo>
                    <a:lnTo>
                      <a:pt x="4" y="2"/>
                    </a:lnTo>
                    <a:lnTo>
                      <a:pt x="0" y="2"/>
                    </a:lnTo>
                    <a:lnTo>
                      <a:pt x="0"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6" name="Freeform 357"/>
              <p:cNvSpPr>
                <a:spLocks noEditPoints="1"/>
              </p:cNvSpPr>
              <p:nvPr/>
            </p:nvSpPr>
            <p:spPr bwMode="auto">
              <a:xfrm>
                <a:off x="11289646" y="2451394"/>
                <a:ext cx="35597" cy="59328"/>
              </a:xfrm>
              <a:custGeom>
                <a:avLst/>
                <a:gdLst>
                  <a:gd name="T0" fmla="*/ 6 w 6"/>
                  <a:gd name="T1" fmla="*/ 0 h 10"/>
                  <a:gd name="T2" fmla="*/ 6 w 6"/>
                  <a:gd name="T3" fmla="*/ 2 h 10"/>
                  <a:gd name="T4" fmla="*/ 6 w 6"/>
                  <a:gd name="T5" fmla="*/ 8 h 10"/>
                  <a:gd name="T6" fmla="*/ 6 w 6"/>
                  <a:gd name="T7" fmla="*/ 10 h 10"/>
                  <a:gd name="T8" fmla="*/ 2 w 6"/>
                  <a:gd name="T9" fmla="*/ 10 h 10"/>
                  <a:gd name="T10" fmla="*/ 0 w 6"/>
                  <a:gd name="T11" fmla="*/ 8 h 10"/>
                  <a:gd name="T12" fmla="*/ 0 w 6"/>
                  <a:gd name="T13" fmla="*/ 2 h 10"/>
                  <a:gd name="T14" fmla="*/ 2 w 6"/>
                  <a:gd name="T15" fmla="*/ 0 h 10"/>
                  <a:gd name="T16" fmla="*/ 6 w 6"/>
                  <a:gd name="T17" fmla="*/ 0 h 10"/>
                  <a:gd name="T18" fmla="*/ 6 w 6"/>
                  <a:gd name="T19" fmla="*/ 8 h 10"/>
                  <a:gd name="T20" fmla="*/ 6 w 6"/>
                  <a:gd name="T21" fmla="*/ 2 h 10"/>
                  <a:gd name="T22" fmla="*/ 2 w 6"/>
                  <a:gd name="T23" fmla="*/ 2 h 10"/>
                  <a:gd name="T24" fmla="*/ 2 w 6"/>
                  <a:gd name="T25" fmla="*/ 8 h 10"/>
                  <a:gd name="T26" fmla="*/ 6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6" y="0"/>
                    </a:moveTo>
                    <a:lnTo>
                      <a:pt x="6" y="2"/>
                    </a:lnTo>
                    <a:lnTo>
                      <a:pt x="6" y="8"/>
                    </a:lnTo>
                    <a:lnTo>
                      <a:pt x="6" y="10"/>
                    </a:lnTo>
                    <a:lnTo>
                      <a:pt x="2" y="10"/>
                    </a:lnTo>
                    <a:lnTo>
                      <a:pt x="0" y="8"/>
                    </a:lnTo>
                    <a:lnTo>
                      <a:pt x="0" y="2"/>
                    </a:lnTo>
                    <a:lnTo>
                      <a:pt x="2" y="0"/>
                    </a:lnTo>
                    <a:lnTo>
                      <a:pt x="6" y="0"/>
                    </a:lnTo>
                    <a:close/>
                    <a:moveTo>
                      <a:pt x="6" y="8"/>
                    </a:moveTo>
                    <a:lnTo>
                      <a:pt x="6" y="2"/>
                    </a:lnTo>
                    <a:lnTo>
                      <a:pt x="2" y="2"/>
                    </a:lnTo>
                    <a:lnTo>
                      <a:pt x="2" y="8"/>
                    </a:lnTo>
                    <a:lnTo>
                      <a:pt x="6"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7" name="Freeform 358"/>
              <p:cNvSpPr>
                <a:spLocks/>
              </p:cNvSpPr>
              <p:nvPr/>
            </p:nvSpPr>
            <p:spPr bwMode="auto">
              <a:xfrm>
                <a:off x="11337108" y="2451394"/>
                <a:ext cx="29666" cy="59328"/>
              </a:xfrm>
              <a:custGeom>
                <a:avLst/>
                <a:gdLst>
                  <a:gd name="T0" fmla="*/ 5 w 5"/>
                  <a:gd name="T1" fmla="*/ 8 h 10"/>
                  <a:gd name="T2" fmla="*/ 5 w 5"/>
                  <a:gd name="T3" fmla="*/ 6 h 10"/>
                  <a:gd name="T4" fmla="*/ 5 w 5"/>
                  <a:gd name="T5" fmla="*/ 6 h 10"/>
                  <a:gd name="T6" fmla="*/ 5 w 5"/>
                  <a:gd name="T7" fmla="*/ 6 h 10"/>
                  <a:gd name="T8" fmla="*/ 5 w 5"/>
                  <a:gd name="T9" fmla="*/ 10 h 10"/>
                  <a:gd name="T10" fmla="*/ 5 w 5"/>
                  <a:gd name="T11" fmla="*/ 10 h 10"/>
                  <a:gd name="T12" fmla="*/ 2 w 5"/>
                  <a:gd name="T13" fmla="*/ 10 h 10"/>
                  <a:gd name="T14" fmla="*/ 0 w 5"/>
                  <a:gd name="T15" fmla="*/ 10 h 10"/>
                  <a:gd name="T16" fmla="*/ 2 w 5"/>
                  <a:gd name="T17" fmla="*/ 8 h 10"/>
                  <a:gd name="T18" fmla="*/ 4 w 5"/>
                  <a:gd name="T19" fmla="*/ 8 h 10"/>
                  <a:gd name="T20" fmla="*/ 4 w 5"/>
                  <a:gd name="T21" fmla="*/ 2 h 10"/>
                  <a:gd name="T22" fmla="*/ 2 w 5"/>
                  <a:gd name="T23" fmla="*/ 2 h 10"/>
                  <a:gd name="T24" fmla="*/ 0 w 5"/>
                  <a:gd name="T25" fmla="*/ 2 h 10"/>
                  <a:gd name="T26" fmla="*/ 2 w 5"/>
                  <a:gd name="T27" fmla="*/ 0 h 10"/>
                  <a:gd name="T28" fmla="*/ 4 w 5"/>
                  <a:gd name="T29" fmla="*/ 0 h 10"/>
                  <a:gd name="T30" fmla="*/ 4 w 5"/>
                  <a:gd name="T31" fmla="*/ 8 h 10"/>
                  <a:gd name="T32" fmla="*/ 5 w 5"/>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0">
                    <a:moveTo>
                      <a:pt x="5" y="8"/>
                    </a:moveTo>
                    <a:lnTo>
                      <a:pt x="5" y="6"/>
                    </a:lnTo>
                    <a:lnTo>
                      <a:pt x="5" y="6"/>
                    </a:lnTo>
                    <a:lnTo>
                      <a:pt x="5" y="6"/>
                    </a:lnTo>
                    <a:lnTo>
                      <a:pt x="5" y="10"/>
                    </a:lnTo>
                    <a:lnTo>
                      <a:pt x="5" y="10"/>
                    </a:lnTo>
                    <a:lnTo>
                      <a:pt x="2" y="10"/>
                    </a:lnTo>
                    <a:lnTo>
                      <a:pt x="0" y="10"/>
                    </a:lnTo>
                    <a:lnTo>
                      <a:pt x="2" y="8"/>
                    </a:lnTo>
                    <a:lnTo>
                      <a:pt x="4" y="8"/>
                    </a:lnTo>
                    <a:lnTo>
                      <a:pt x="4" y="2"/>
                    </a:lnTo>
                    <a:lnTo>
                      <a:pt x="2" y="2"/>
                    </a:lnTo>
                    <a:lnTo>
                      <a:pt x="0" y="2"/>
                    </a:lnTo>
                    <a:lnTo>
                      <a:pt x="2" y="0"/>
                    </a:lnTo>
                    <a:lnTo>
                      <a:pt x="4" y="0"/>
                    </a:lnTo>
                    <a:lnTo>
                      <a:pt x="4" y="8"/>
                    </a:lnTo>
                    <a:lnTo>
                      <a:pt x="5"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88" name="Freeform 359"/>
              <p:cNvSpPr>
                <a:spLocks/>
              </p:cNvSpPr>
              <p:nvPr/>
            </p:nvSpPr>
            <p:spPr bwMode="auto">
              <a:xfrm>
                <a:off x="11390505" y="2451394"/>
                <a:ext cx="35597" cy="59328"/>
              </a:xfrm>
              <a:custGeom>
                <a:avLst/>
                <a:gdLst>
                  <a:gd name="T0" fmla="*/ 4 w 6"/>
                  <a:gd name="T1" fmla="*/ 8 h 10"/>
                  <a:gd name="T2" fmla="*/ 4 w 6"/>
                  <a:gd name="T3" fmla="*/ 6 h 10"/>
                  <a:gd name="T4" fmla="*/ 4 w 6"/>
                  <a:gd name="T5" fmla="*/ 6 h 10"/>
                  <a:gd name="T6" fmla="*/ 6 w 6"/>
                  <a:gd name="T7" fmla="*/ 6 h 10"/>
                  <a:gd name="T8" fmla="*/ 6 w 6"/>
                  <a:gd name="T9" fmla="*/ 10 h 10"/>
                  <a:gd name="T10" fmla="*/ 4 w 6"/>
                  <a:gd name="T11" fmla="*/ 10 h 10"/>
                  <a:gd name="T12" fmla="*/ 0 w 6"/>
                  <a:gd name="T13" fmla="*/ 10 h 10"/>
                  <a:gd name="T14" fmla="*/ 0 w 6"/>
                  <a:gd name="T15" fmla="*/ 10 h 10"/>
                  <a:gd name="T16" fmla="*/ 0 w 6"/>
                  <a:gd name="T17" fmla="*/ 8 h 10"/>
                  <a:gd name="T18" fmla="*/ 2 w 6"/>
                  <a:gd name="T19" fmla="*/ 8 h 10"/>
                  <a:gd name="T20" fmla="*/ 2 w 6"/>
                  <a:gd name="T21" fmla="*/ 2 h 10"/>
                  <a:gd name="T22" fmla="*/ 0 w 6"/>
                  <a:gd name="T23" fmla="*/ 2 h 10"/>
                  <a:gd name="T24" fmla="*/ 0 w 6"/>
                  <a:gd name="T25" fmla="*/ 2 h 10"/>
                  <a:gd name="T26" fmla="*/ 0 w 6"/>
                  <a:gd name="T27" fmla="*/ 0 h 10"/>
                  <a:gd name="T28" fmla="*/ 4 w 6"/>
                  <a:gd name="T29" fmla="*/ 0 h 10"/>
                  <a:gd name="T30" fmla="*/ 4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4" y="6"/>
                    </a:lnTo>
                    <a:lnTo>
                      <a:pt x="6" y="6"/>
                    </a:lnTo>
                    <a:lnTo>
                      <a:pt x="6" y="10"/>
                    </a:lnTo>
                    <a:lnTo>
                      <a:pt x="4" y="10"/>
                    </a:lnTo>
                    <a:lnTo>
                      <a:pt x="0" y="10"/>
                    </a:lnTo>
                    <a:lnTo>
                      <a:pt x="0" y="10"/>
                    </a:lnTo>
                    <a:lnTo>
                      <a:pt x="0" y="8"/>
                    </a:lnTo>
                    <a:lnTo>
                      <a:pt x="2" y="8"/>
                    </a:lnTo>
                    <a:lnTo>
                      <a:pt x="2" y="2"/>
                    </a:lnTo>
                    <a:lnTo>
                      <a:pt x="0" y="2"/>
                    </a:lnTo>
                    <a:lnTo>
                      <a:pt x="0" y="2"/>
                    </a:lnTo>
                    <a:lnTo>
                      <a:pt x="0" y="0"/>
                    </a:lnTo>
                    <a:lnTo>
                      <a:pt x="4" y="0"/>
                    </a:lnTo>
                    <a:lnTo>
                      <a:pt x="4" y="8"/>
                    </a:lnTo>
                    <a:lnTo>
                      <a:pt x="4"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nvGrpSpPr>
              <p:cNvPr id="289" name="Group 288"/>
              <p:cNvGrpSpPr/>
              <p:nvPr/>
            </p:nvGrpSpPr>
            <p:grpSpPr>
              <a:xfrm>
                <a:off x="9818315" y="5022175"/>
                <a:ext cx="575482" cy="367832"/>
                <a:chOff x="7688458" y="-4745241"/>
                <a:chExt cx="575482" cy="367832"/>
              </a:xfrm>
              <a:solidFill>
                <a:schemeClr val="tx2"/>
              </a:solidFill>
            </p:grpSpPr>
            <p:sp>
              <p:nvSpPr>
                <p:cNvPr id="290" name="Freeform 311"/>
                <p:cNvSpPr>
                  <a:spLocks/>
                </p:cNvSpPr>
                <p:nvPr/>
              </p:nvSpPr>
              <p:spPr bwMode="auto">
                <a:xfrm>
                  <a:off x="7688458" y="-4745241"/>
                  <a:ext cx="563616" cy="213580"/>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91" name="Freeform 312"/>
                <p:cNvSpPr>
                  <a:spLocks/>
                </p:cNvSpPr>
                <p:nvPr/>
              </p:nvSpPr>
              <p:spPr bwMode="auto">
                <a:xfrm>
                  <a:off x="7688458" y="-4745241"/>
                  <a:ext cx="225446" cy="361902"/>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92" name="Freeform 313"/>
                <p:cNvSpPr>
                  <a:spLocks/>
                </p:cNvSpPr>
                <p:nvPr/>
              </p:nvSpPr>
              <p:spPr bwMode="auto">
                <a:xfrm>
                  <a:off x="7688458" y="-4555392"/>
                  <a:ext cx="563616" cy="17798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93" name="Freeform 314"/>
                <p:cNvSpPr>
                  <a:spLocks/>
                </p:cNvSpPr>
                <p:nvPr/>
              </p:nvSpPr>
              <p:spPr bwMode="auto">
                <a:xfrm>
                  <a:off x="8038494" y="-4745241"/>
                  <a:ext cx="225446" cy="361902"/>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grpSp>
    </p:spTree>
    <p:extLst>
      <p:ext uri="{BB962C8B-B14F-4D97-AF65-F5344CB8AC3E}">
        <p14:creationId xmlns:p14="http://schemas.microsoft.com/office/powerpoint/2010/main" val="143099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4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4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45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45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35" presetClass="path" presetSubtype="0" decel="100000" fill="hold" grpId="1" nodeType="withEffect">
                                  <p:stCondLst>
                                    <p:cond delay="0"/>
                                  </p:stCondLst>
                                  <p:childTnLst>
                                    <p:animMotion origin="layout" path="M -4.19964E-6 4.6936E-6 L -0.02272 4.6936E-6 " pathEditMode="relative" rAng="0" ptsTypes="AA">
                                      <p:cBhvr>
                                        <p:cTn id="27" dur="750" spd="-100000" fill="hold"/>
                                        <p:tgtEl>
                                          <p:spTgt spid="4">
                                            <p:txEl>
                                              <p:pRg st="0" end="0"/>
                                            </p:txEl>
                                          </p:spTgt>
                                        </p:tgtEl>
                                        <p:attrNameLst>
                                          <p:attrName>ppt_x</p:attrName>
                                          <p:attrName>ppt_y</p:attrName>
                                        </p:attrNameLst>
                                      </p:cBhvr>
                                      <p:rCtr x="-1136" y="0"/>
                                    </p:animMotion>
                                  </p:childTnLst>
                                </p:cTn>
                              </p:par>
                              <p:par>
                                <p:cTn id="28" presetID="35" presetClass="path" presetSubtype="0" decel="100000" fill="hold" grpId="1" nodeType="withEffect">
                                  <p:stCondLst>
                                    <p:cond delay="150"/>
                                  </p:stCondLst>
                                  <p:childTnLst>
                                    <p:animMotion origin="layout" path="M -4.19964E-6 4.6936E-6 L -0.02272 4.6936E-6 " pathEditMode="relative" rAng="0" ptsTypes="AA">
                                      <p:cBhvr>
                                        <p:cTn id="29" dur="750" spd="-100000" fill="hold"/>
                                        <p:tgtEl>
                                          <p:spTgt spid="4">
                                            <p:txEl>
                                              <p:pRg st="1" end="1"/>
                                            </p:txEl>
                                          </p:spTgt>
                                        </p:tgtEl>
                                        <p:attrNameLst>
                                          <p:attrName>ppt_x</p:attrName>
                                          <p:attrName>ppt_y</p:attrName>
                                        </p:attrNameLst>
                                      </p:cBhvr>
                                      <p:rCtr x="-1136" y="0"/>
                                    </p:animMotion>
                                  </p:childTnLst>
                                </p:cTn>
                              </p:par>
                              <p:par>
                                <p:cTn id="30" presetID="35" presetClass="path" presetSubtype="0" decel="100000" fill="hold" grpId="1" nodeType="withEffect">
                                  <p:stCondLst>
                                    <p:cond delay="300"/>
                                  </p:stCondLst>
                                  <p:childTnLst>
                                    <p:animMotion origin="layout" path="M -4.19964E-6 4.6936E-6 L -0.02272 4.6936E-6 " pathEditMode="relative" rAng="0" ptsTypes="AA">
                                      <p:cBhvr>
                                        <p:cTn id="31" dur="750" spd="-100000" fill="hold"/>
                                        <p:tgtEl>
                                          <p:spTgt spid="4">
                                            <p:txEl>
                                              <p:pRg st="2" end="2"/>
                                            </p:txEl>
                                          </p:spTgt>
                                        </p:tgtEl>
                                        <p:attrNameLst>
                                          <p:attrName>ppt_x</p:attrName>
                                          <p:attrName>ppt_y</p:attrName>
                                        </p:attrNameLst>
                                      </p:cBhvr>
                                      <p:rCtr x="-1136" y="0"/>
                                    </p:animMotion>
                                  </p:childTnLst>
                                </p:cTn>
                              </p:par>
                              <p:par>
                                <p:cTn id="32" presetID="35" presetClass="path" presetSubtype="0" decel="100000" fill="hold" grpId="1" nodeType="withEffect">
                                  <p:stCondLst>
                                    <p:cond delay="450"/>
                                  </p:stCondLst>
                                  <p:childTnLst>
                                    <p:animMotion origin="layout" path="M -4.19964E-6 4.6936E-6 L -0.02272 4.6936E-6 " pathEditMode="relative" rAng="0" ptsTypes="AA">
                                      <p:cBhvr>
                                        <p:cTn id="33" dur="750" spd="-100000" fill="hold"/>
                                        <p:tgtEl>
                                          <p:spTgt spid="4">
                                            <p:txEl>
                                              <p:pRg st="3" end="3"/>
                                            </p:txEl>
                                          </p:spTgt>
                                        </p:tgtEl>
                                        <p:attrNameLst>
                                          <p:attrName>ppt_x</p:attrName>
                                          <p:attrName>ppt_y</p:attrName>
                                        </p:attrNameLst>
                                      </p:cBhvr>
                                      <p:rCtr x="-1136" y="0"/>
                                    </p:animMotion>
                                  </p:childTnLst>
                                </p:cTn>
                              </p:par>
                              <p:par>
                                <p:cTn id="34" presetID="35" presetClass="path" presetSubtype="0" decel="100000" fill="hold" grpId="1" nodeType="withEffect">
                                  <p:stCondLst>
                                    <p:cond delay="450"/>
                                  </p:stCondLst>
                                  <p:childTnLst>
                                    <p:animMotion origin="layout" path="M -4.19964E-6 4.6936E-6 L -0.02272 4.6936E-6 " pathEditMode="relative" rAng="0" ptsTypes="AA">
                                      <p:cBhvr>
                                        <p:cTn id="35" dur="750" spd="-100000" fill="hold"/>
                                        <p:tgtEl>
                                          <p:spTgt spid="4">
                                            <p:txEl>
                                              <p:pRg st="4" end="4"/>
                                            </p:txEl>
                                          </p:spTgt>
                                        </p:tgtEl>
                                        <p:attrNameLst>
                                          <p:attrName>ppt_x</p:attrName>
                                          <p:attrName>ppt_y</p:attrName>
                                        </p:attrNameLst>
                                      </p:cBhvr>
                                      <p:rCtr x="-1136" y="0"/>
                                    </p:animMotion>
                                  </p:childTnLst>
                                </p:cTn>
                              </p:par>
                              <p:par>
                                <p:cTn id="36" presetID="35" presetClass="path" presetSubtype="0" decel="100000" fill="hold" grpId="1" nodeType="withEffect">
                                  <p:stCondLst>
                                    <p:cond delay="450"/>
                                  </p:stCondLst>
                                  <p:childTnLst>
                                    <p:animMotion origin="layout" path="M -4.19964E-6 4.6936E-6 L -0.02272 4.6936E-6 " pathEditMode="relative" rAng="0" ptsTypes="AA">
                                      <p:cBhvr>
                                        <p:cTn id="37" dur="750" spd="-100000" fill="hold"/>
                                        <p:tgtEl>
                                          <p:spTgt spid="4">
                                            <p:txEl>
                                              <p:pRg st="5" end="5"/>
                                            </p:txEl>
                                          </p:spTgt>
                                        </p:tgtEl>
                                        <p:attrNameLst>
                                          <p:attrName>ppt_x</p:attrName>
                                          <p:attrName>ppt_y</p:attrName>
                                        </p:attrNameLst>
                                      </p:cBhvr>
                                      <p:rCtr x="-1136" y="0"/>
                                    </p:animMotion>
                                  </p:childTnLst>
                                </p:cTn>
                              </p:par>
                              <p:par>
                                <p:cTn id="38" presetID="35" presetClass="path" presetSubtype="0" decel="100000" fill="hold" grpId="1" nodeType="withEffect">
                                  <p:stCondLst>
                                    <p:cond delay="450"/>
                                  </p:stCondLst>
                                  <p:childTnLst>
                                    <p:animMotion origin="layout" path="M -4.19964E-6 4.6936E-6 L -0.02272 4.6936E-6 " pathEditMode="relative" rAng="0" ptsTypes="AA">
                                      <p:cBhvr>
                                        <p:cTn id="39" dur="750" spd="-100000" fill="hold"/>
                                        <p:tgtEl>
                                          <p:spTgt spid="4">
                                            <p:txEl>
                                              <p:pRg st="6" end="6"/>
                                            </p:txEl>
                                          </p:spTgt>
                                        </p:tgtEl>
                                        <p:attrNameLst>
                                          <p:attrName>ppt_x</p:attrName>
                                          <p:attrName>ppt_y</p:attrName>
                                        </p:attrNameLst>
                                      </p:cBhvr>
                                      <p:rCtr x="-1136" y="0"/>
                                    </p:animMotion>
                                  </p:childTnLst>
                                </p:cTn>
                              </p:par>
                              <p:par>
                                <p:cTn id="40" presetID="2" presetClass="entr" presetSubtype="2" decel="10000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750" fill="hold"/>
                                        <p:tgtEl>
                                          <p:spTgt spid="10"/>
                                        </p:tgtEl>
                                        <p:attrNameLst>
                                          <p:attrName>ppt_x</p:attrName>
                                        </p:attrNameLst>
                                      </p:cBhvr>
                                      <p:tavLst>
                                        <p:tav tm="0">
                                          <p:val>
                                            <p:strVal val="1+#ppt_w/2"/>
                                          </p:val>
                                        </p:tav>
                                        <p:tav tm="100000">
                                          <p:val>
                                            <p:strVal val="#ppt_x"/>
                                          </p:val>
                                        </p:tav>
                                      </p:tavLst>
                                    </p:anim>
                                    <p:anim calcmode="lin" valueType="num">
                                      <p:cBhvr additive="base">
                                        <p:cTn id="43"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a queue</a:t>
            </a:r>
          </a:p>
        </p:txBody>
      </p:sp>
      <p:sp>
        <p:nvSpPr>
          <p:cNvPr id="3" name="Text Placeholder 2"/>
          <p:cNvSpPr>
            <a:spLocks noGrp="1"/>
          </p:cNvSpPr>
          <p:nvPr>
            <p:ph type="body" sz="quarter" idx="10"/>
          </p:nvPr>
        </p:nvSpPr>
        <p:spPr>
          <a:xfrm>
            <a:off x="275481" y="1213175"/>
            <a:ext cx="11885514" cy="2769596"/>
          </a:xfrm>
        </p:spPr>
        <p:txBody>
          <a:bodyPr/>
          <a:lstStyle/>
          <a:p>
            <a:r>
              <a:rPr lang="en-US" dirty="0"/>
              <a:t>Sender sends message to queue</a:t>
            </a:r>
          </a:p>
          <a:p>
            <a:r>
              <a:rPr lang="en-US" dirty="0"/>
              <a:t>Queue ACKs receipt</a:t>
            </a:r>
          </a:p>
          <a:p>
            <a:r>
              <a:rPr lang="en-US" dirty="0"/>
              <a:t>Receiver connects to queue &amp; retrieves message</a:t>
            </a:r>
          </a:p>
          <a:p>
            <a:r>
              <a:rPr lang="en-US" dirty="0"/>
              <a:t>Receiver ACKs complete (or other action)</a:t>
            </a:r>
          </a:p>
        </p:txBody>
      </p:sp>
      <p:pic>
        <p:nvPicPr>
          <p:cNvPr id="4" name="Picture 3"/>
          <p:cNvPicPr>
            <a:picLocks noChangeAspect="1"/>
          </p:cNvPicPr>
          <p:nvPr/>
        </p:nvPicPr>
        <p:blipFill>
          <a:blip r:embed="rId2"/>
          <a:stretch>
            <a:fillRect/>
          </a:stretch>
        </p:blipFill>
        <p:spPr>
          <a:xfrm>
            <a:off x="10332454" y="274842"/>
            <a:ext cx="1876663" cy="1876663"/>
          </a:xfrm>
          <a:prstGeom prst="rect">
            <a:avLst/>
          </a:prstGeom>
          <a:noFill/>
        </p:spPr>
      </p:pic>
      <p:pic>
        <p:nvPicPr>
          <p:cNvPr id="5" name="Picture 4"/>
          <p:cNvPicPr>
            <a:picLocks noChangeAspect="1"/>
          </p:cNvPicPr>
          <p:nvPr/>
        </p:nvPicPr>
        <p:blipFill>
          <a:blip r:embed="rId3"/>
          <a:stretch>
            <a:fillRect/>
          </a:stretch>
        </p:blipFill>
        <p:spPr>
          <a:xfrm>
            <a:off x="793445" y="5104305"/>
            <a:ext cx="929631" cy="738805"/>
          </a:xfrm>
          <a:prstGeom prst="rect">
            <a:avLst/>
          </a:prstGeom>
          <a:solidFill>
            <a:schemeClr val="accent3"/>
          </a:solidFill>
        </p:spPr>
      </p:pic>
      <p:pic>
        <p:nvPicPr>
          <p:cNvPr id="6" name="Picture 5"/>
          <p:cNvPicPr>
            <a:picLocks noChangeAspect="1"/>
          </p:cNvPicPr>
          <p:nvPr/>
        </p:nvPicPr>
        <p:blipFill>
          <a:blip r:embed="rId3"/>
          <a:stretch>
            <a:fillRect/>
          </a:stretch>
        </p:blipFill>
        <p:spPr>
          <a:xfrm>
            <a:off x="5898120" y="5079017"/>
            <a:ext cx="929631" cy="738805"/>
          </a:xfrm>
          <a:prstGeom prst="rect">
            <a:avLst/>
          </a:prstGeom>
          <a:solidFill>
            <a:schemeClr val="accent3"/>
          </a:solidFill>
        </p:spPr>
      </p:pic>
      <p:sp>
        <p:nvSpPr>
          <p:cNvPr id="7" name="Isosceles Triangle 6"/>
          <p:cNvSpPr/>
          <p:nvPr/>
        </p:nvSpPr>
        <p:spPr bwMode="auto">
          <a:xfrm>
            <a:off x="5951575" y="5171818"/>
            <a:ext cx="457135" cy="457135"/>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Isosceles Triangle 7"/>
          <p:cNvSpPr/>
          <p:nvPr/>
        </p:nvSpPr>
        <p:spPr bwMode="auto">
          <a:xfrm>
            <a:off x="10906613" y="5171818"/>
            <a:ext cx="457135" cy="457135"/>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389767" y="5006292"/>
            <a:ext cx="1638066" cy="88771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Sender</a:t>
            </a:r>
          </a:p>
        </p:txBody>
      </p:sp>
      <p:sp>
        <p:nvSpPr>
          <p:cNvPr id="10" name="Oval 9"/>
          <p:cNvSpPr/>
          <p:nvPr/>
        </p:nvSpPr>
        <p:spPr bwMode="auto">
          <a:xfrm>
            <a:off x="10332454" y="5006292"/>
            <a:ext cx="1638066" cy="887719"/>
          </a:xfrm>
          <a:prstGeom prst="ellips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Receiver</a:t>
            </a:r>
          </a:p>
        </p:txBody>
      </p:sp>
      <p:sp>
        <p:nvSpPr>
          <p:cNvPr id="11" name="Can 10"/>
          <p:cNvSpPr/>
          <p:nvPr/>
        </p:nvSpPr>
        <p:spPr bwMode="auto">
          <a:xfrm rot="5400000">
            <a:off x="5837292" y="4563911"/>
            <a:ext cx="1142838" cy="1752352"/>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62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109E-6 7.76214E-7 L 0.40503 -0.00477 " pathEditMode="relative" rAng="0" ptsTypes="AA">
                                      <p:cBhvr>
                                        <p:cTn id="6" dur="2000" fill="hold"/>
                                        <p:tgtEl>
                                          <p:spTgt spid="5"/>
                                        </p:tgtEl>
                                        <p:attrNameLst>
                                          <p:attrName>ppt_x</p:attrName>
                                          <p:attrName>ppt_y</p:attrName>
                                        </p:attrNameLst>
                                      </p:cBhvr>
                                      <p:rCtr x="20245" y="-250"/>
                                    </p:animMotion>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56906E-6 1.08488E-6 L -0.39584 0.01044 " pathEditMode="relative" rAng="0" ptsTypes="AA">
                                      <p:cBhvr>
                                        <p:cTn id="13" dur="2000" fill="hold"/>
                                        <p:tgtEl>
                                          <p:spTgt spid="7"/>
                                        </p:tgtEl>
                                        <p:attrNameLst>
                                          <p:attrName>ppt_x</p:attrName>
                                          <p:attrName>ppt_y</p:attrName>
                                        </p:attrNameLst>
                                      </p:cBhvr>
                                      <p:rCtr x="-19798" y="522"/>
                                    </p:animMotion>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96732E-6 2.18793E-6 L 0.38664 -0.00114 " pathEditMode="relative" rAng="0" ptsTypes="AA">
                                      <p:cBhvr>
                                        <p:cTn id="20" dur="2000" fill="hold"/>
                                        <p:tgtEl>
                                          <p:spTgt spid="6"/>
                                        </p:tgtEl>
                                        <p:attrNameLst>
                                          <p:attrName>ppt_x</p:attrName>
                                          <p:attrName>ppt_y</p:attrName>
                                        </p:attrNameLst>
                                      </p:cBhvr>
                                      <p:rCtr x="19326" y="-68"/>
                                    </p:animMotion>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4.2941E-6 1.08488E-6 L -0.39852 1.08488E-6 " pathEditMode="relative" rAng="0" ptsTypes="AA">
                                      <p:cBhvr>
                                        <p:cTn id="27" dur="2000" fill="hold"/>
                                        <p:tgtEl>
                                          <p:spTgt spid="8"/>
                                        </p:tgtEl>
                                        <p:attrNameLst>
                                          <p:attrName>ppt_x</p:attrName>
                                          <p:attrName>ppt_y</p:attrName>
                                        </p:attrNameLst>
                                      </p:cBhvr>
                                      <p:rCtr x="-19926" y="0"/>
                                    </p:animMotion>
                                  </p:childTnLst>
                                </p:cTn>
                              </p:par>
                              <p:par>
                                <p:cTn id="28" presetID="10"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&amp; Subscriptions</a:t>
            </a:r>
          </a:p>
        </p:txBody>
      </p:sp>
      <p:sp>
        <p:nvSpPr>
          <p:cNvPr id="3" name="Text Placeholder 2"/>
          <p:cNvSpPr>
            <a:spLocks noGrp="1"/>
          </p:cNvSpPr>
          <p:nvPr>
            <p:ph type="body" sz="quarter" idx="10"/>
          </p:nvPr>
        </p:nvSpPr>
        <p:spPr>
          <a:xfrm>
            <a:off x="275481" y="1213175"/>
            <a:ext cx="11885514" cy="2092584"/>
          </a:xfrm>
        </p:spPr>
        <p:txBody>
          <a:bodyPr/>
          <a:lstStyle/>
          <a:p>
            <a:r>
              <a:rPr lang="en-US" dirty="0"/>
              <a:t>Sender only knows about Topic</a:t>
            </a:r>
          </a:p>
          <a:p>
            <a:r>
              <a:rPr lang="en-US" dirty="0"/>
              <a:t>Receivers only know about Subscriptions</a:t>
            </a:r>
          </a:p>
          <a:p>
            <a:r>
              <a:rPr lang="en-US" dirty="0"/>
              <a:t>Filters and Actions exist on Subscriptions</a:t>
            </a:r>
          </a:p>
        </p:txBody>
      </p:sp>
      <p:pic>
        <p:nvPicPr>
          <p:cNvPr id="4" name="Picture 3"/>
          <p:cNvPicPr>
            <a:picLocks noChangeAspect="1"/>
          </p:cNvPicPr>
          <p:nvPr/>
        </p:nvPicPr>
        <p:blipFill>
          <a:blip r:embed="rId2"/>
          <a:stretch>
            <a:fillRect/>
          </a:stretch>
        </p:blipFill>
        <p:spPr>
          <a:xfrm>
            <a:off x="10332454" y="274842"/>
            <a:ext cx="1876663" cy="1876663"/>
          </a:xfrm>
          <a:prstGeom prst="rect">
            <a:avLst/>
          </a:prstGeom>
        </p:spPr>
      </p:pic>
      <p:sp>
        <p:nvSpPr>
          <p:cNvPr id="5" name="Can 4"/>
          <p:cNvSpPr/>
          <p:nvPr/>
        </p:nvSpPr>
        <p:spPr bwMode="auto">
          <a:xfrm rot="5400000">
            <a:off x="2332589" y="3649640"/>
            <a:ext cx="1142838" cy="1752352"/>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Can 5"/>
          <p:cNvSpPr/>
          <p:nvPr/>
        </p:nvSpPr>
        <p:spPr bwMode="auto">
          <a:xfrm rot="5400000">
            <a:off x="7764603" y="4129361"/>
            <a:ext cx="792917" cy="2209486"/>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an 6"/>
          <p:cNvSpPr/>
          <p:nvPr/>
        </p:nvSpPr>
        <p:spPr bwMode="auto">
          <a:xfrm rot="5400000">
            <a:off x="7764603" y="2688152"/>
            <a:ext cx="792917" cy="2209486"/>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8" name="Straight Arrow Connector 7"/>
          <p:cNvCxnSpPr>
            <a:stCxn id="5" idx="1"/>
            <a:endCxn id="7" idx="3"/>
          </p:cNvCxnSpPr>
          <p:nvPr/>
        </p:nvCxnSpPr>
        <p:spPr>
          <a:xfrm flipV="1">
            <a:off x="3780184" y="3792896"/>
            <a:ext cx="3276135" cy="732921"/>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7031" y="3792893"/>
            <a:ext cx="2041209" cy="549685"/>
          </a:xfrm>
          <a:prstGeom prst="rect">
            <a:avLst/>
          </a:prstGeom>
          <a:solidFill>
            <a:srgbClr val="0078D7"/>
          </a:solidFill>
        </p:spPr>
        <p:txBody>
          <a:bodyPr wrap="none" lIns="182854" tIns="146283" rIns="182854" bIns="146283" rtlCol="0">
            <a:spAutoFit/>
          </a:bodyPr>
          <a:lstStyle/>
          <a:p>
            <a:pPr>
              <a:lnSpc>
                <a:spcPct val="90000"/>
              </a:lnSpc>
              <a:spcAft>
                <a:spcPts val="600"/>
              </a:spcAft>
            </a:pPr>
            <a:r>
              <a:rPr lang="en-US" dirty="0">
                <a:solidFill>
                  <a:schemeClr val="bg1"/>
                </a:solidFill>
              </a:rPr>
              <a:t>“type” = “order”</a:t>
            </a:r>
          </a:p>
        </p:txBody>
      </p:sp>
      <p:cxnSp>
        <p:nvCxnSpPr>
          <p:cNvPr id="10" name="Straight Arrow Connector 9"/>
          <p:cNvCxnSpPr>
            <a:stCxn id="5" idx="1"/>
            <a:endCxn id="6" idx="3"/>
          </p:cNvCxnSpPr>
          <p:nvPr/>
        </p:nvCxnSpPr>
        <p:spPr>
          <a:xfrm>
            <a:off x="3780184" y="4525817"/>
            <a:ext cx="3276135" cy="708288"/>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67030" y="4628737"/>
            <a:ext cx="2077569" cy="549685"/>
          </a:xfrm>
          <a:prstGeom prst="rect">
            <a:avLst/>
          </a:prstGeom>
          <a:solidFill>
            <a:srgbClr val="0078D7"/>
          </a:solidFill>
        </p:spPr>
        <p:txBody>
          <a:bodyPr wrap="none" lIns="182854" tIns="146283" rIns="182854" bIns="146283" rtlCol="0">
            <a:spAutoFit/>
          </a:bodyPr>
          <a:lstStyle/>
          <a:p>
            <a:pPr>
              <a:lnSpc>
                <a:spcPct val="90000"/>
              </a:lnSpc>
              <a:spcAft>
                <a:spcPts val="600"/>
              </a:spcAft>
            </a:pPr>
            <a:r>
              <a:rPr lang="en-US" dirty="0">
                <a:solidFill>
                  <a:schemeClr val="bg1"/>
                </a:solidFill>
              </a:rPr>
              <a:t>“type” = “quote”</a:t>
            </a:r>
          </a:p>
        </p:txBody>
      </p:sp>
      <p:sp>
        <p:nvSpPr>
          <p:cNvPr id="12" name="TextBox 11"/>
          <p:cNvSpPr txBox="1"/>
          <p:nvPr/>
        </p:nvSpPr>
        <p:spPr>
          <a:xfrm>
            <a:off x="2257129" y="4252183"/>
            <a:ext cx="1093874" cy="634440"/>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chemeClr val="bg1"/>
                </a:solidFill>
              </a:rPr>
              <a:t>Topic</a:t>
            </a:r>
          </a:p>
        </p:txBody>
      </p:sp>
      <p:sp>
        <p:nvSpPr>
          <p:cNvPr id="13" name="TextBox 12"/>
          <p:cNvSpPr txBox="1"/>
          <p:nvPr/>
        </p:nvSpPr>
        <p:spPr>
          <a:xfrm>
            <a:off x="6953962" y="3479790"/>
            <a:ext cx="2350796" cy="634440"/>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chemeClr val="bg1"/>
                </a:solidFill>
              </a:rPr>
              <a:t>Subscription 1</a:t>
            </a:r>
          </a:p>
        </p:txBody>
      </p:sp>
      <p:sp>
        <p:nvSpPr>
          <p:cNvPr id="14" name="TextBox 13"/>
          <p:cNvSpPr txBox="1"/>
          <p:nvPr/>
        </p:nvSpPr>
        <p:spPr>
          <a:xfrm>
            <a:off x="6953961" y="4944856"/>
            <a:ext cx="2350796" cy="634440"/>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chemeClr val="bg1"/>
                </a:solidFill>
              </a:rPr>
              <a:t>Subscription 2</a:t>
            </a:r>
          </a:p>
        </p:txBody>
      </p:sp>
    </p:spTree>
    <p:extLst>
      <p:ext uri="{BB962C8B-B14F-4D97-AF65-F5344CB8AC3E}">
        <p14:creationId xmlns:p14="http://schemas.microsoft.com/office/powerpoint/2010/main" val="52287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339396" y="295588"/>
            <a:ext cx="1878922" cy="1878922"/>
          </a:xfrm>
          <a:prstGeom prst="rect">
            <a:avLst/>
          </a:prstGeom>
        </p:spPr>
      </p:pic>
      <p:sp>
        <p:nvSpPr>
          <p:cNvPr id="2" name="Title 1"/>
          <p:cNvSpPr>
            <a:spLocks noGrp="1"/>
          </p:cNvSpPr>
          <p:nvPr>
            <p:ph type="title"/>
          </p:nvPr>
        </p:nvSpPr>
        <p:spPr/>
        <p:txBody>
          <a:bodyPr/>
          <a:lstStyle/>
          <a:p>
            <a:r>
              <a:rPr lang="en-US" dirty="0"/>
              <a:t>Relay: Real-time communication proxy</a:t>
            </a:r>
            <a:endParaRPr lang="en-US" i="1" dirty="0"/>
          </a:p>
        </p:txBody>
      </p:sp>
      <p:sp>
        <p:nvSpPr>
          <p:cNvPr id="3" name="Text Placeholder 2"/>
          <p:cNvSpPr>
            <a:spLocks noGrp="1"/>
          </p:cNvSpPr>
          <p:nvPr>
            <p:ph type="body" sz="quarter" idx="10"/>
          </p:nvPr>
        </p:nvSpPr>
        <p:spPr>
          <a:xfrm>
            <a:off x="275481" y="1213174"/>
            <a:ext cx="11885514" cy="3108103"/>
          </a:xfrm>
        </p:spPr>
        <p:txBody>
          <a:bodyPr/>
          <a:lstStyle/>
          <a:p>
            <a:r>
              <a:rPr lang="en-US" i="1" dirty="0"/>
              <a:t>The basis of Hybrid Cloud</a:t>
            </a:r>
            <a:endParaRPr lang="en-US" dirty="0"/>
          </a:p>
          <a:p>
            <a:r>
              <a:rPr lang="en-US" dirty="0"/>
              <a:t>Used to decouple</a:t>
            </a:r>
          </a:p>
          <a:p>
            <a:r>
              <a:rPr lang="en-US" sz="2000" dirty="0">
                <a:gradFill>
                  <a:gsLst>
                    <a:gs pos="1250">
                      <a:schemeClr val="tx1"/>
                    </a:gs>
                    <a:gs pos="100000">
                      <a:schemeClr val="tx1"/>
                    </a:gs>
                  </a:gsLst>
                  <a:lin ang="5400000" scaled="0"/>
                </a:gradFill>
                <a:latin typeface="+mn-lt"/>
              </a:rPr>
              <a:t>	Location</a:t>
            </a:r>
          </a:p>
          <a:p>
            <a:r>
              <a:rPr lang="en-US" sz="2000" dirty="0">
                <a:gradFill>
                  <a:gsLst>
                    <a:gs pos="1250">
                      <a:schemeClr val="tx1"/>
                    </a:gs>
                    <a:gs pos="100000">
                      <a:schemeClr val="tx1"/>
                    </a:gs>
                  </a:gsLst>
                  <a:lin ang="5400000" scaled="0"/>
                </a:gradFill>
                <a:latin typeface="+mn-lt"/>
              </a:rPr>
              <a:t>	Security</a:t>
            </a:r>
          </a:p>
          <a:p>
            <a:r>
              <a:rPr lang="en-US" sz="2000" dirty="0">
                <a:gradFill>
                  <a:gsLst>
                    <a:gs pos="1250">
                      <a:schemeClr val="tx1"/>
                    </a:gs>
                    <a:gs pos="100000">
                      <a:schemeClr val="tx1"/>
                    </a:gs>
                  </a:gsLst>
                  <a:lin ang="5400000" scaled="0"/>
                </a:gradFill>
                <a:latin typeface="+mn-lt"/>
              </a:rPr>
              <a:t>	VPN and Firewall constraints</a:t>
            </a:r>
          </a:p>
          <a:p>
            <a:endParaRPr lang="en-US" dirty="0"/>
          </a:p>
        </p:txBody>
      </p:sp>
      <p:pic>
        <p:nvPicPr>
          <p:cNvPr id="7" name="Picture 6"/>
          <p:cNvPicPr>
            <a:picLocks noChangeAspect="1"/>
          </p:cNvPicPr>
          <p:nvPr/>
        </p:nvPicPr>
        <p:blipFill>
          <a:blip r:embed="rId4"/>
          <a:stretch>
            <a:fillRect/>
          </a:stretch>
        </p:blipFill>
        <p:spPr>
          <a:xfrm>
            <a:off x="5114370" y="2777182"/>
            <a:ext cx="2328003" cy="1930551"/>
          </a:xfrm>
          <a:prstGeom prst="rect">
            <a:avLst/>
          </a:prstGeom>
        </p:spPr>
      </p:pic>
      <p:pic>
        <p:nvPicPr>
          <p:cNvPr id="8" name="Picture 7"/>
          <p:cNvPicPr>
            <a:picLocks noChangeAspect="1"/>
          </p:cNvPicPr>
          <p:nvPr/>
        </p:nvPicPr>
        <p:blipFill>
          <a:blip r:embed="rId5"/>
          <a:stretch>
            <a:fillRect/>
          </a:stretch>
        </p:blipFill>
        <p:spPr>
          <a:xfrm>
            <a:off x="2865912" y="4681765"/>
            <a:ext cx="843072" cy="1046635"/>
          </a:xfrm>
          <a:prstGeom prst="rect">
            <a:avLst/>
          </a:prstGeom>
        </p:spPr>
      </p:pic>
      <p:pic>
        <p:nvPicPr>
          <p:cNvPr id="9" name="Picture 8"/>
          <p:cNvPicPr>
            <a:picLocks noChangeAspect="1"/>
          </p:cNvPicPr>
          <p:nvPr/>
        </p:nvPicPr>
        <p:blipFill>
          <a:blip r:embed="rId5"/>
          <a:stretch>
            <a:fillRect/>
          </a:stretch>
        </p:blipFill>
        <p:spPr>
          <a:xfrm>
            <a:off x="8803680" y="4681765"/>
            <a:ext cx="843072" cy="1046635"/>
          </a:xfrm>
          <a:prstGeom prst="rect">
            <a:avLst/>
          </a:prstGeom>
        </p:spPr>
      </p:pic>
      <p:sp>
        <p:nvSpPr>
          <p:cNvPr id="10" name="Oval 9"/>
          <p:cNvSpPr/>
          <p:nvPr/>
        </p:nvSpPr>
        <p:spPr bwMode="auto">
          <a:xfrm>
            <a:off x="389767" y="5006292"/>
            <a:ext cx="1638066" cy="88771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Client</a:t>
            </a:r>
          </a:p>
        </p:txBody>
      </p:sp>
      <p:sp>
        <p:nvSpPr>
          <p:cNvPr id="11" name="Oval 10"/>
          <p:cNvSpPr/>
          <p:nvPr/>
        </p:nvSpPr>
        <p:spPr bwMode="auto">
          <a:xfrm>
            <a:off x="10332454" y="5006292"/>
            <a:ext cx="1638066" cy="887719"/>
          </a:xfrm>
          <a:prstGeom prst="ellips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Service</a:t>
            </a:r>
          </a:p>
        </p:txBody>
      </p:sp>
      <p:sp>
        <p:nvSpPr>
          <p:cNvPr id="12" name="Right Arrow 11"/>
          <p:cNvSpPr/>
          <p:nvPr/>
        </p:nvSpPr>
        <p:spPr bwMode="auto">
          <a:xfrm>
            <a:off x="4008751" y="5325803"/>
            <a:ext cx="4571351" cy="304756"/>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Multiply 12"/>
          <p:cNvSpPr/>
          <p:nvPr/>
        </p:nvSpPr>
        <p:spPr bwMode="auto">
          <a:xfrm>
            <a:off x="7497278" y="4708912"/>
            <a:ext cx="1566111" cy="1538538"/>
          </a:xfrm>
          <a:prstGeom prst="mathMultiply">
            <a:avLst/>
          </a:prstGeom>
          <a:solidFill>
            <a:srgbClr val="A8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rot="20425789">
            <a:off x="1651131" y="4140091"/>
            <a:ext cx="3529224" cy="304756"/>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ight Arrow 14"/>
          <p:cNvSpPr/>
          <p:nvPr/>
        </p:nvSpPr>
        <p:spPr bwMode="auto">
          <a:xfrm rot="1376643">
            <a:off x="7437391" y="3978396"/>
            <a:ext cx="3705101" cy="304756"/>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6" name="Straight Arrow Connector 5"/>
          <p:cNvCxnSpPr/>
          <p:nvPr/>
        </p:nvCxnSpPr>
        <p:spPr>
          <a:xfrm flipH="1" flipV="1">
            <a:off x="7521343" y="3773439"/>
            <a:ext cx="3053083" cy="1253683"/>
          </a:xfrm>
          <a:prstGeom prst="straightConnector1">
            <a:avLst/>
          </a:prstGeom>
          <a:ln w="127000" cap="flat" cmpd="sng" algn="ctr">
            <a:solidFill>
              <a:schemeClr val="accent6"/>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0706866" y="3566809"/>
            <a:ext cx="1337546" cy="1625060"/>
          </a:xfrm>
          <a:prstGeom prst="rect">
            <a:avLst/>
          </a:prstGeom>
          <a:noFill/>
        </p:spPr>
        <p:txBody>
          <a:bodyPr wrap="none" lIns="182880" tIns="146304" rIns="182880" bIns="146304" rtlCol="0">
            <a:spAutoFit/>
          </a:bodyPr>
          <a:lstStyle/>
          <a:p>
            <a:pPr>
              <a:lnSpc>
                <a:spcPct val="90000"/>
              </a:lnSpc>
              <a:spcAft>
                <a:spcPts val="600"/>
              </a:spcAft>
            </a:pPr>
            <a:r>
              <a:rPr lang="en-AU" sz="9600" b="1" dirty="0" smtClean="0">
                <a:solidFill>
                  <a:schemeClr val="accent5"/>
                </a:solidFill>
                <a:sym typeface="Wingdings" panose="05000000000000000000" pitchFamily="2" charset="2"/>
              </a:rPr>
              <a:t></a:t>
            </a:r>
            <a:endParaRPr lang="en-AU" sz="9600" b="1" dirty="0" smtClean="0">
              <a:solidFill>
                <a:schemeClr val="accent5"/>
              </a:solidFill>
            </a:endParaRPr>
          </a:p>
        </p:txBody>
      </p:sp>
    </p:spTree>
    <p:extLst>
      <p:ext uri="{BB962C8B-B14F-4D97-AF65-F5344CB8AC3E}">
        <p14:creationId xmlns:p14="http://schemas.microsoft.com/office/powerpoint/2010/main" val="401177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1" nodeType="clickEffect">
                                  <p:stCondLst>
                                    <p:cond delay="0"/>
                                  </p:stCondLst>
                                  <p:childTnLst>
                                    <p:animEffect transition="out" filter="randombar(horizontal)">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par>
                                <p:cTn id="57" presetID="14" presetClass="exit" presetSubtype="10" fill="hold" grpId="1" nodeType="withEffect">
                                  <p:stCondLst>
                                    <p:cond delay="0"/>
                                  </p:stCondLst>
                                  <p:childTnLst>
                                    <p:animEffect transition="out" filter="randombar(horizontal)">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par>
                          <p:cTn id="64" fill="hold">
                            <p:stCondLst>
                              <p:cond delay="1500"/>
                            </p:stCondLst>
                            <p:childTnLst>
                              <p:par>
                                <p:cTn id="65" presetID="22" presetClass="entr" presetSubtype="4"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par>
                          <p:cTn id="77" fill="hold">
                            <p:stCondLst>
                              <p:cond delay="1000"/>
                            </p:stCondLst>
                            <p:childTnLst>
                              <p:par>
                                <p:cTn id="78" presetID="53" presetClass="entr" presetSubtype="16"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3" grpId="0" animBg="1"/>
      <p:bldP spid="13" grpId="1" animBg="1"/>
      <p:bldP spid="14" grpId="0" animBg="1"/>
      <p:bldP spid="15"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299764" y="4571161"/>
            <a:ext cx="7352136" cy="1859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932284"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580587" y="5038242"/>
            <a:ext cx="5351619" cy="1195237"/>
            <a:chOff x="3810000" y="4914316"/>
            <a:chExt cx="4657026" cy="1039958"/>
          </a:xfrm>
        </p:grpSpPr>
        <p:grpSp>
          <p:nvGrpSpPr>
            <p:cNvPr id="132" name="Group 131"/>
            <p:cNvGrpSpPr/>
            <p:nvPr/>
          </p:nvGrpSpPr>
          <p:grpSpPr>
            <a:xfrm>
              <a:off x="3810000" y="4914316"/>
              <a:ext cx="1095299" cy="1039958"/>
              <a:chOff x="3810000" y="4914316"/>
              <a:chExt cx="1095299" cy="1039958"/>
            </a:xfrm>
          </p:grpSpPr>
          <p:sp>
            <p:nvSpPr>
              <p:cNvPr id="73" name="Rectangle 72"/>
              <p:cNvSpPr/>
              <p:nvPr/>
            </p:nvSpPr>
            <p:spPr bwMode="auto">
              <a:xfrm>
                <a:off x="3810000" y="4914316"/>
                <a:ext cx="1095299" cy="1039958"/>
              </a:xfrm>
              <a:prstGeom prst="rect">
                <a:avLst/>
              </a:prstGeom>
              <a:solidFill>
                <a:srgbClr val="74B2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9088" tIns="84545" rIns="169088" bIns="84545" numCol="1" rtlCol="0" anchor="b" anchorCtr="0" compatLnSpc="1">
                <a:prstTxWarp prst="textNoShape">
                  <a:avLst/>
                </a:prstTxWarp>
              </a:bodyPr>
              <a:lstStyle/>
              <a:p>
                <a:pPr algn="ctr" defTabSz="913686" fontAlgn="base">
                  <a:spcBef>
                    <a:spcPct val="0"/>
                  </a:spcBef>
                  <a:spcAft>
                    <a:spcPct val="0"/>
                  </a:spcAft>
                </a:pPr>
                <a:r>
                  <a:rPr lang="en-US" sz="952" dirty="0">
                    <a:gradFill>
                      <a:gsLst>
                        <a:gs pos="0">
                          <a:srgbClr val="FFFFFF"/>
                        </a:gs>
                        <a:gs pos="100000">
                          <a:srgbClr val="FFFFFF"/>
                        </a:gs>
                      </a:gsLst>
                      <a:lin ang="5400000" scaled="0"/>
                    </a:gradFill>
                  </a:rPr>
                  <a:t>Applications</a:t>
                </a:r>
              </a:p>
            </p:txBody>
          </p:sp>
          <p:grpSp>
            <p:nvGrpSpPr>
              <p:cNvPr id="43" name="Group 42"/>
              <p:cNvGrpSpPr/>
              <p:nvPr/>
            </p:nvGrpSpPr>
            <p:grpSpPr>
              <a:xfrm>
                <a:off x="4105199" y="5172943"/>
                <a:ext cx="504902" cy="460202"/>
                <a:chOff x="309563" y="5427663"/>
                <a:chExt cx="1093787" cy="996950"/>
              </a:xfrm>
              <a:solidFill>
                <a:schemeClr val="bg1"/>
              </a:solidFill>
            </p:grpSpPr>
            <p:sp>
              <p:nvSpPr>
                <p:cNvPr id="39" name="Freeform 30"/>
                <p:cNvSpPr>
                  <a:spLocks noEditPoints="1"/>
                </p:cNvSpPr>
                <p:nvPr/>
              </p:nvSpPr>
              <p:spPr bwMode="auto">
                <a:xfrm>
                  <a:off x="309563" y="5427663"/>
                  <a:ext cx="1093787" cy="996950"/>
                </a:xfrm>
                <a:custGeom>
                  <a:avLst/>
                  <a:gdLst>
                    <a:gd name="T0" fmla="*/ 271 w 289"/>
                    <a:gd name="T1" fmla="*/ 0 h 263"/>
                    <a:gd name="T2" fmla="*/ 16 w 289"/>
                    <a:gd name="T3" fmla="*/ 0 h 263"/>
                    <a:gd name="T4" fmla="*/ 0 w 289"/>
                    <a:gd name="T5" fmla="*/ 16 h 263"/>
                    <a:gd name="T6" fmla="*/ 0 w 289"/>
                    <a:gd name="T7" fmla="*/ 192 h 263"/>
                    <a:gd name="T8" fmla="*/ 16 w 289"/>
                    <a:gd name="T9" fmla="*/ 208 h 263"/>
                    <a:gd name="T10" fmla="*/ 104 w 289"/>
                    <a:gd name="T11" fmla="*/ 208 h 263"/>
                    <a:gd name="T12" fmla="*/ 45 w 289"/>
                    <a:gd name="T13" fmla="*/ 246 h 263"/>
                    <a:gd name="T14" fmla="*/ 45 w 289"/>
                    <a:gd name="T15" fmla="*/ 263 h 263"/>
                    <a:gd name="T16" fmla="*/ 233 w 289"/>
                    <a:gd name="T17" fmla="*/ 263 h 263"/>
                    <a:gd name="T18" fmla="*/ 233 w 289"/>
                    <a:gd name="T19" fmla="*/ 246 h 263"/>
                    <a:gd name="T20" fmla="*/ 182 w 289"/>
                    <a:gd name="T21" fmla="*/ 208 h 263"/>
                    <a:gd name="T22" fmla="*/ 271 w 289"/>
                    <a:gd name="T23" fmla="*/ 208 h 263"/>
                    <a:gd name="T24" fmla="*/ 289 w 289"/>
                    <a:gd name="T25" fmla="*/ 192 h 263"/>
                    <a:gd name="T26" fmla="*/ 289 w 289"/>
                    <a:gd name="T27" fmla="*/ 16 h 263"/>
                    <a:gd name="T28" fmla="*/ 271 w 289"/>
                    <a:gd name="T29" fmla="*/ 0 h 263"/>
                    <a:gd name="T30" fmla="*/ 267 w 289"/>
                    <a:gd name="T31" fmla="*/ 22 h 263"/>
                    <a:gd name="T32" fmla="*/ 267 w 289"/>
                    <a:gd name="T33" fmla="*/ 186 h 263"/>
                    <a:gd name="T34" fmla="*/ 23 w 289"/>
                    <a:gd name="T35" fmla="*/ 186 h 263"/>
                    <a:gd name="T36" fmla="*/ 23 w 289"/>
                    <a:gd name="T37" fmla="*/ 22 h 263"/>
                    <a:gd name="T38" fmla="*/ 267 w 289"/>
                    <a:gd name="T39" fmla="*/ 21 h 263"/>
                    <a:gd name="T40" fmla="*/ 267 w 289"/>
                    <a:gd name="T41" fmla="*/ 22 h 263"/>
                    <a:gd name="T42" fmla="*/ 267 w 289"/>
                    <a:gd name="T43" fmla="*/ 2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 h="263">
                      <a:moveTo>
                        <a:pt x="271" y="0"/>
                      </a:moveTo>
                      <a:cubicBezTo>
                        <a:pt x="16" y="0"/>
                        <a:pt x="16" y="0"/>
                        <a:pt x="16" y="0"/>
                      </a:cubicBezTo>
                      <a:cubicBezTo>
                        <a:pt x="7" y="0"/>
                        <a:pt x="0" y="7"/>
                        <a:pt x="0" y="16"/>
                      </a:cubicBezTo>
                      <a:cubicBezTo>
                        <a:pt x="0" y="192"/>
                        <a:pt x="0" y="192"/>
                        <a:pt x="0" y="192"/>
                      </a:cubicBezTo>
                      <a:cubicBezTo>
                        <a:pt x="0" y="201"/>
                        <a:pt x="7" y="208"/>
                        <a:pt x="16" y="208"/>
                      </a:cubicBezTo>
                      <a:cubicBezTo>
                        <a:pt x="104" y="208"/>
                        <a:pt x="104" y="208"/>
                        <a:pt x="104" y="208"/>
                      </a:cubicBezTo>
                      <a:cubicBezTo>
                        <a:pt x="113" y="241"/>
                        <a:pt x="100" y="246"/>
                        <a:pt x="45" y="246"/>
                      </a:cubicBezTo>
                      <a:cubicBezTo>
                        <a:pt x="45" y="263"/>
                        <a:pt x="45" y="263"/>
                        <a:pt x="45" y="263"/>
                      </a:cubicBezTo>
                      <a:cubicBezTo>
                        <a:pt x="233" y="263"/>
                        <a:pt x="233" y="263"/>
                        <a:pt x="233" y="263"/>
                      </a:cubicBezTo>
                      <a:cubicBezTo>
                        <a:pt x="233" y="246"/>
                        <a:pt x="233" y="246"/>
                        <a:pt x="233" y="246"/>
                      </a:cubicBezTo>
                      <a:cubicBezTo>
                        <a:pt x="178" y="246"/>
                        <a:pt x="172" y="241"/>
                        <a:pt x="182" y="208"/>
                      </a:cubicBezTo>
                      <a:cubicBezTo>
                        <a:pt x="271" y="208"/>
                        <a:pt x="271" y="208"/>
                        <a:pt x="271" y="208"/>
                      </a:cubicBezTo>
                      <a:cubicBezTo>
                        <a:pt x="280" y="208"/>
                        <a:pt x="289" y="201"/>
                        <a:pt x="289" y="192"/>
                      </a:cubicBezTo>
                      <a:cubicBezTo>
                        <a:pt x="289" y="16"/>
                        <a:pt x="289" y="16"/>
                        <a:pt x="289" y="16"/>
                      </a:cubicBezTo>
                      <a:cubicBezTo>
                        <a:pt x="289" y="7"/>
                        <a:pt x="280" y="0"/>
                        <a:pt x="271" y="0"/>
                      </a:cubicBezTo>
                      <a:close/>
                      <a:moveTo>
                        <a:pt x="267" y="22"/>
                      </a:moveTo>
                      <a:cubicBezTo>
                        <a:pt x="267" y="186"/>
                        <a:pt x="267" y="186"/>
                        <a:pt x="267" y="186"/>
                      </a:cubicBezTo>
                      <a:cubicBezTo>
                        <a:pt x="23" y="186"/>
                        <a:pt x="23" y="186"/>
                        <a:pt x="23" y="186"/>
                      </a:cubicBezTo>
                      <a:cubicBezTo>
                        <a:pt x="23" y="22"/>
                        <a:pt x="23" y="22"/>
                        <a:pt x="23" y="22"/>
                      </a:cubicBezTo>
                      <a:cubicBezTo>
                        <a:pt x="267" y="21"/>
                        <a:pt x="267" y="21"/>
                        <a:pt x="267" y="21"/>
                      </a:cubicBezTo>
                      <a:cubicBezTo>
                        <a:pt x="267" y="22"/>
                        <a:pt x="267" y="22"/>
                        <a:pt x="267" y="22"/>
                      </a:cubicBezTo>
                      <a:cubicBezTo>
                        <a:pt x="267" y="22"/>
                        <a:pt x="267" y="22"/>
                        <a:pt x="26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40" name="Freeform 31"/>
                <p:cNvSpPr>
                  <a:spLocks/>
                </p:cNvSpPr>
                <p:nvPr/>
              </p:nvSpPr>
              <p:spPr bwMode="auto">
                <a:xfrm>
                  <a:off x="676275" y="5608638"/>
                  <a:ext cx="341312" cy="193675"/>
                </a:xfrm>
                <a:custGeom>
                  <a:avLst/>
                  <a:gdLst>
                    <a:gd name="T0" fmla="*/ 215 w 215"/>
                    <a:gd name="T1" fmla="*/ 60 h 122"/>
                    <a:gd name="T2" fmla="*/ 107 w 215"/>
                    <a:gd name="T3" fmla="*/ 0 h 122"/>
                    <a:gd name="T4" fmla="*/ 0 w 215"/>
                    <a:gd name="T5" fmla="*/ 60 h 122"/>
                    <a:gd name="T6" fmla="*/ 0 w 215"/>
                    <a:gd name="T7" fmla="*/ 62 h 122"/>
                    <a:gd name="T8" fmla="*/ 107 w 215"/>
                    <a:gd name="T9" fmla="*/ 122 h 122"/>
                    <a:gd name="T10" fmla="*/ 215 w 215"/>
                    <a:gd name="T11" fmla="*/ 62 h 122"/>
                    <a:gd name="T12" fmla="*/ 215 w 215"/>
                    <a:gd name="T13" fmla="*/ 60 h 122"/>
                    <a:gd name="T14" fmla="*/ 215 w 215"/>
                    <a:gd name="T15" fmla="*/ 60 h 122"/>
                    <a:gd name="T16" fmla="*/ 215 w 215"/>
                    <a:gd name="T17"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22">
                      <a:moveTo>
                        <a:pt x="215" y="60"/>
                      </a:moveTo>
                      <a:lnTo>
                        <a:pt x="107" y="0"/>
                      </a:lnTo>
                      <a:lnTo>
                        <a:pt x="0" y="60"/>
                      </a:lnTo>
                      <a:lnTo>
                        <a:pt x="0" y="62"/>
                      </a:lnTo>
                      <a:lnTo>
                        <a:pt x="107" y="122"/>
                      </a:lnTo>
                      <a:lnTo>
                        <a:pt x="215" y="62"/>
                      </a:lnTo>
                      <a:lnTo>
                        <a:pt x="215" y="60"/>
                      </a:lnTo>
                      <a:lnTo>
                        <a:pt x="215" y="60"/>
                      </a:lnTo>
                      <a:lnTo>
                        <a:pt x="215"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41" name="Freeform 32"/>
                <p:cNvSpPr>
                  <a:spLocks/>
                </p:cNvSpPr>
                <p:nvPr/>
              </p:nvSpPr>
              <p:spPr bwMode="auto">
                <a:xfrm>
                  <a:off x="862013" y="5734050"/>
                  <a:ext cx="169862" cy="292100"/>
                </a:xfrm>
                <a:custGeom>
                  <a:avLst/>
                  <a:gdLst>
                    <a:gd name="T0" fmla="*/ 0 w 107"/>
                    <a:gd name="T1" fmla="*/ 62 h 184"/>
                    <a:gd name="T2" fmla="*/ 0 w 107"/>
                    <a:gd name="T3" fmla="*/ 184 h 184"/>
                    <a:gd name="T4" fmla="*/ 107 w 107"/>
                    <a:gd name="T5" fmla="*/ 122 h 184"/>
                    <a:gd name="T6" fmla="*/ 107 w 107"/>
                    <a:gd name="T7" fmla="*/ 0 h 184"/>
                    <a:gd name="T8" fmla="*/ 0 w 107"/>
                    <a:gd name="T9" fmla="*/ 62 h 184"/>
                    <a:gd name="T10" fmla="*/ 0 w 107"/>
                    <a:gd name="T11" fmla="*/ 62 h 184"/>
                    <a:gd name="T12" fmla="*/ 0 w 107"/>
                    <a:gd name="T13" fmla="*/ 62 h 184"/>
                  </a:gdLst>
                  <a:ahLst/>
                  <a:cxnLst>
                    <a:cxn ang="0">
                      <a:pos x="T0" y="T1"/>
                    </a:cxn>
                    <a:cxn ang="0">
                      <a:pos x="T2" y="T3"/>
                    </a:cxn>
                    <a:cxn ang="0">
                      <a:pos x="T4" y="T5"/>
                    </a:cxn>
                    <a:cxn ang="0">
                      <a:pos x="T6" y="T7"/>
                    </a:cxn>
                    <a:cxn ang="0">
                      <a:pos x="T8" y="T9"/>
                    </a:cxn>
                    <a:cxn ang="0">
                      <a:pos x="T10" y="T11"/>
                    </a:cxn>
                    <a:cxn ang="0">
                      <a:pos x="T12" y="T13"/>
                    </a:cxn>
                  </a:cxnLst>
                  <a:rect l="0" t="0" r="r" b="b"/>
                  <a:pathLst>
                    <a:path w="107" h="184">
                      <a:moveTo>
                        <a:pt x="0" y="62"/>
                      </a:moveTo>
                      <a:lnTo>
                        <a:pt x="0" y="184"/>
                      </a:lnTo>
                      <a:lnTo>
                        <a:pt x="107" y="122"/>
                      </a:lnTo>
                      <a:lnTo>
                        <a:pt x="107" y="0"/>
                      </a:lnTo>
                      <a:lnTo>
                        <a:pt x="0" y="62"/>
                      </a:lnTo>
                      <a:lnTo>
                        <a:pt x="0" y="62"/>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42" name="Freeform 33"/>
                <p:cNvSpPr>
                  <a:spLocks/>
                </p:cNvSpPr>
                <p:nvPr/>
              </p:nvSpPr>
              <p:spPr bwMode="auto">
                <a:xfrm>
                  <a:off x="661988" y="5734050"/>
                  <a:ext cx="166687" cy="292100"/>
                </a:xfrm>
                <a:custGeom>
                  <a:avLst/>
                  <a:gdLst>
                    <a:gd name="T0" fmla="*/ 105 w 105"/>
                    <a:gd name="T1" fmla="*/ 62 h 184"/>
                    <a:gd name="T2" fmla="*/ 0 w 105"/>
                    <a:gd name="T3" fmla="*/ 0 h 184"/>
                    <a:gd name="T4" fmla="*/ 0 w 105"/>
                    <a:gd name="T5" fmla="*/ 122 h 184"/>
                    <a:gd name="T6" fmla="*/ 105 w 105"/>
                    <a:gd name="T7" fmla="*/ 184 h 184"/>
                    <a:gd name="T8" fmla="*/ 105 w 105"/>
                    <a:gd name="T9" fmla="*/ 62 h 184"/>
                    <a:gd name="T10" fmla="*/ 105 w 105"/>
                    <a:gd name="T11" fmla="*/ 62 h 184"/>
                    <a:gd name="T12" fmla="*/ 105 w 105"/>
                    <a:gd name="T13" fmla="*/ 62 h 184"/>
                  </a:gdLst>
                  <a:ahLst/>
                  <a:cxnLst>
                    <a:cxn ang="0">
                      <a:pos x="T0" y="T1"/>
                    </a:cxn>
                    <a:cxn ang="0">
                      <a:pos x="T2" y="T3"/>
                    </a:cxn>
                    <a:cxn ang="0">
                      <a:pos x="T4" y="T5"/>
                    </a:cxn>
                    <a:cxn ang="0">
                      <a:pos x="T6" y="T7"/>
                    </a:cxn>
                    <a:cxn ang="0">
                      <a:pos x="T8" y="T9"/>
                    </a:cxn>
                    <a:cxn ang="0">
                      <a:pos x="T10" y="T11"/>
                    </a:cxn>
                    <a:cxn ang="0">
                      <a:pos x="T12" y="T13"/>
                    </a:cxn>
                  </a:cxnLst>
                  <a:rect l="0" t="0" r="r" b="b"/>
                  <a:pathLst>
                    <a:path w="105" h="184">
                      <a:moveTo>
                        <a:pt x="105" y="62"/>
                      </a:moveTo>
                      <a:lnTo>
                        <a:pt x="0" y="0"/>
                      </a:lnTo>
                      <a:lnTo>
                        <a:pt x="0" y="122"/>
                      </a:lnTo>
                      <a:lnTo>
                        <a:pt x="105" y="184"/>
                      </a:lnTo>
                      <a:lnTo>
                        <a:pt x="105" y="62"/>
                      </a:lnTo>
                      <a:lnTo>
                        <a:pt x="105" y="62"/>
                      </a:lnTo>
                      <a:lnTo>
                        <a:pt x="10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grpSp>
        <p:grpSp>
          <p:nvGrpSpPr>
            <p:cNvPr id="134" name="Group 133"/>
            <p:cNvGrpSpPr/>
            <p:nvPr/>
          </p:nvGrpSpPr>
          <p:grpSpPr>
            <a:xfrm>
              <a:off x="6184484" y="4914316"/>
              <a:ext cx="1095299" cy="1039958"/>
              <a:chOff x="6184484" y="4914316"/>
              <a:chExt cx="1095299" cy="1039958"/>
            </a:xfrm>
          </p:grpSpPr>
          <p:sp>
            <p:nvSpPr>
              <p:cNvPr id="58" name="Rectangle 57"/>
              <p:cNvSpPr/>
              <p:nvPr/>
            </p:nvSpPr>
            <p:spPr bwMode="auto">
              <a:xfrm>
                <a:off x="6184484" y="4914316"/>
                <a:ext cx="1095299" cy="1039958"/>
              </a:xfrm>
              <a:prstGeom prst="rect">
                <a:avLst/>
              </a:prstGeom>
              <a:solidFill>
                <a:srgbClr val="74B2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9088" tIns="84545" rIns="169088" bIns="84545" numCol="1" rtlCol="0" anchor="b" anchorCtr="0" compatLnSpc="1">
                <a:prstTxWarp prst="textNoShape">
                  <a:avLst/>
                </a:prstTxWarp>
              </a:bodyPr>
              <a:lstStyle/>
              <a:p>
                <a:pPr algn="ctr" defTabSz="913686" fontAlgn="base">
                  <a:spcBef>
                    <a:spcPct val="0"/>
                  </a:spcBef>
                  <a:spcAft>
                    <a:spcPct val="0"/>
                  </a:spcAft>
                </a:pPr>
                <a:r>
                  <a:rPr lang="en-US" sz="952" dirty="0">
                    <a:gradFill>
                      <a:gsLst>
                        <a:gs pos="0">
                          <a:srgbClr val="FFFFFF"/>
                        </a:gs>
                        <a:gs pos="100000">
                          <a:srgbClr val="FFFFFF"/>
                        </a:gs>
                      </a:gsLst>
                      <a:lin ang="5400000" scaled="0"/>
                    </a:gradFill>
                  </a:rPr>
                  <a:t>Servers</a:t>
                </a:r>
              </a:p>
            </p:txBody>
          </p:sp>
          <p:sp>
            <p:nvSpPr>
              <p:cNvPr id="47" name="Freeform 37"/>
              <p:cNvSpPr>
                <a:spLocks noEditPoints="1"/>
              </p:cNvSpPr>
              <p:nvPr/>
            </p:nvSpPr>
            <p:spPr bwMode="auto">
              <a:xfrm>
                <a:off x="6555463" y="5167870"/>
                <a:ext cx="353342" cy="470346"/>
              </a:xfrm>
              <a:custGeom>
                <a:avLst/>
                <a:gdLst>
                  <a:gd name="T0" fmla="*/ 95 w 190"/>
                  <a:gd name="T1" fmla="*/ 170 h 254"/>
                  <a:gd name="T2" fmla="*/ 84 w 190"/>
                  <a:gd name="T3" fmla="*/ 181 h 254"/>
                  <a:gd name="T4" fmla="*/ 95 w 190"/>
                  <a:gd name="T5" fmla="*/ 191 h 254"/>
                  <a:gd name="T6" fmla="*/ 106 w 190"/>
                  <a:gd name="T7" fmla="*/ 181 h 254"/>
                  <a:gd name="T8" fmla="*/ 95 w 190"/>
                  <a:gd name="T9" fmla="*/ 170 h 254"/>
                  <a:gd name="T10" fmla="*/ 28 w 190"/>
                  <a:gd name="T11" fmla="*/ 148 h 254"/>
                  <a:gd name="T12" fmla="*/ 161 w 190"/>
                  <a:gd name="T13" fmla="*/ 148 h 254"/>
                  <a:gd name="T14" fmla="*/ 190 w 190"/>
                  <a:gd name="T15" fmla="*/ 166 h 254"/>
                  <a:gd name="T16" fmla="*/ 190 w 190"/>
                  <a:gd name="T17" fmla="*/ 236 h 254"/>
                  <a:gd name="T18" fmla="*/ 161 w 190"/>
                  <a:gd name="T19" fmla="*/ 254 h 254"/>
                  <a:gd name="T20" fmla="*/ 28 w 190"/>
                  <a:gd name="T21" fmla="*/ 254 h 254"/>
                  <a:gd name="T22" fmla="*/ 0 w 190"/>
                  <a:gd name="T23" fmla="*/ 236 h 254"/>
                  <a:gd name="T24" fmla="*/ 0 w 190"/>
                  <a:gd name="T25" fmla="*/ 166 h 254"/>
                  <a:gd name="T26" fmla="*/ 28 w 190"/>
                  <a:gd name="T27" fmla="*/ 148 h 254"/>
                  <a:gd name="T28" fmla="*/ 10 w 190"/>
                  <a:gd name="T29" fmla="*/ 99 h 254"/>
                  <a:gd name="T30" fmla="*/ 179 w 190"/>
                  <a:gd name="T31" fmla="*/ 99 h 254"/>
                  <a:gd name="T32" fmla="*/ 190 w 190"/>
                  <a:gd name="T33" fmla="*/ 105 h 254"/>
                  <a:gd name="T34" fmla="*/ 190 w 190"/>
                  <a:gd name="T35" fmla="*/ 131 h 254"/>
                  <a:gd name="T36" fmla="*/ 179 w 190"/>
                  <a:gd name="T37" fmla="*/ 137 h 254"/>
                  <a:gd name="T38" fmla="*/ 10 w 190"/>
                  <a:gd name="T39" fmla="*/ 137 h 254"/>
                  <a:gd name="T40" fmla="*/ 0 w 190"/>
                  <a:gd name="T41" fmla="*/ 131 h 254"/>
                  <a:gd name="T42" fmla="*/ 0 w 190"/>
                  <a:gd name="T43" fmla="*/ 105 h 254"/>
                  <a:gd name="T44" fmla="*/ 10 w 190"/>
                  <a:gd name="T45" fmla="*/ 99 h 254"/>
                  <a:gd name="T46" fmla="*/ 10 w 190"/>
                  <a:gd name="T47" fmla="*/ 50 h 254"/>
                  <a:gd name="T48" fmla="*/ 179 w 190"/>
                  <a:gd name="T49" fmla="*/ 50 h 254"/>
                  <a:gd name="T50" fmla="*/ 190 w 190"/>
                  <a:gd name="T51" fmla="*/ 56 h 254"/>
                  <a:gd name="T52" fmla="*/ 190 w 190"/>
                  <a:gd name="T53" fmla="*/ 82 h 254"/>
                  <a:gd name="T54" fmla="*/ 179 w 190"/>
                  <a:gd name="T55" fmla="*/ 88 h 254"/>
                  <a:gd name="T56" fmla="*/ 10 w 190"/>
                  <a:gd name="T57" fmla="*/ 88 h 254"/>
                  <a:gd name="T58" fmla="*/ 0 w 190"/>
                  <a:gd name="T59" fmla="*/ 82 h 254"/>
                  <a:gd name="T60" fmla="*/ 0 w 190"/>
                  <a:gd name="T61" fmla="*/ 56 h 254"/>
                  <a:gd name="T62" fmla="*/ 10 w 190"/>
                  <a:gd name="T63" fmla="*/ 50 h 254"/>
                  <a:gd name="T64" fmla="*/ 10 w 190"/>
                  <a:gd name="T65" fmla="*/ 0 h 254"/>
                  <a:gd name="T66" fmla="*/ 179 w 190"/>
                  <a:gd name="T67" fmla="*/ 0 h 254"/>
                  <a:gd name="T68" fmla="*/ 190 w 190"/>
                  <a:gd name="T69" fmla="*/ 7 h 254"/>
                  <a:gd name="T70" fmla="*/ 190 w 190"/>
                  <a:gd name="T71" fmla="*/ 32 h 254"/>
                  <a:gd name="T72" fmla="*/ 179 w 190"/>
                  <a:gd name="T73" fmla="*/ 39 h 254"/>
                  <a:gd name="T74" fmla="*/ 10 w 190"/>
                  <a:gd name="T75" fmla="*/ 39 h 254"/>
                  <a:gd name="T76" fmla="*/ 0 w 190"/>
                  <a:gd name="T77" fmla="*/ 32 h 254"/>
                  <a:gd name="T78" fmla="*/ 0 w 190"/>
                  <a:gd name="T79" fmla="*/ 7 h 254"/>
                  <a:gd name="T80" fmla="*/ 10 w 190"/>
                  <a:gd name="T8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254">
                    <a:moveTo>
                      <a:pt x="95" y="170"/>
                    </a:moveTo>
                    <a:cubicBezTo>
                      <a:pt x="89" y="170"/>
                      <a:pt x="84" y="175"/>
                      <a:pt x="84" y="181"/>
                    </a:cubicBezTo>
                    <a:cubicBezTo>
                      <a:pt x="84" y="187"/>
                      <a:pt x="89" y="191"/>
                      <a:pt x="95" y="191"/>
                    </a:cubicBezTo>
                    <a:cubicBezTo>
                      <a:pt x="101" y="191"/>
                      <a:pt x="106" y="187"/>
                      <a:pt x="106" y="181"/>
                    </a:cubicBezTo>
                    <a:cubicBezTo>
                      <a:pt x="106" y="175"/>
                      <a:pt x="101" y="170"/>
                      <a:pt x="95" y="170"/>
                    </a:cubicBezTo>
                    <a:close/>
                    <a:moveTo>
                      <a:pt x="28" y="148"/>
                    </a:moveTo>
                    <a:cubicBezTo>
                      <a:pt x="161" y="148"/>
                      <a:pt x="161" y="148"/>
                      <a:pt x="161" y="148"/>
                    </a:cubicBezTo>
                    <a:cubicBezTo>
                      <a:pt x="177" y="148"/>
                      <a:pt x="190" y="156"/>
                      <a:pt x="190" y="166"/>
                    </a:cubicBezTo>
                    <a:cubicBezTo>
                      <a:pt x="190" y="236"/>
                      <a:pt x="190" y="236"/>
                      <a:pt x="190" y="236"/>
                    </a:cubicBezTo>
                    <a:cubicBezTo>
                      <a:pt x="190" y="246"/>
                      <a:pt x="177" y="254"/>
                      <a:pt x="161" y="254"/>
                    </a:cubicBezTo>
                    <a:cubicBezTo>
                      <a:pt x="28" y="254"/>
                      <a:pt x="28" y="254"/>
                      <a:pt x="28" y="254"/>
                    </a:cubicBezTo>
                    <a:cubicBezTo>
                      <a:pt x="13" y="254"/>
                      <a:pt x="0" y="246"/>
                      <a:pt x="0" y="236"/>
                    </a:cubicBezTo>
                    <a:cubicBezTo>
                      <a:pt x="0" y="166"/>
                      <a:pt x="0" y="166"/>
                      <a:pt x="0" y="166"/>
                    </a:cubicBezTo>
                    <a:cubicBezTo>
                      <a:pt x="0" y="156"/>
                      <a:pt x="13" y="148"/>
                      <a:pt x="28" y="148"/>
                    </a:cubicBezTo>
                    <a:close/>
                    <a:moveTo>
                      <a:pt x="10" y="99"/>
                    </a:moveTo>
                    <a:cubicBezTo>
                      <a:pt x="179" y="99"/>
                      <a:pt x="179" y="99"/>
                      <a:pt x="179" y="99"/>
                    </a:cubicBezTo>
                    <a:cubicBezTo>
                      <a:pt x="185" y="99"/>
                      <a:pt x="190" y="102"/>
                      <a:pt x="190" y="105"/>
                    </a:cubicBezTo>
                    <a:cubicBezTo>
                      <a:pt x="190" y="131"/>
                      <a:pt x="190" y="131"/>
                      <a:pt x="190" y="131"/>
                    </a:cubicBezTo>
                    <a:cubicBezTo>
                      <a:pt x="190" y="135"/>
                      <a:pt x="185" y="137"/>
                      <a:pt x="179" y="137"/>
                    </a:cubicBezTo>
                    <a:cubicBezTo>
                      <a:pt x="10" y="137"/>
                      <a:pt x="10" y="137"/>
                      <a:pt x="10" y="137"/>
                    </a:cubicBezTo>
                    <a:cubicBezTo>
                      <a:pt x="5" y="137"/>
                      <a:pt x="0" y="135"/>
                      <a:pt x="0" y="131"/>
                    </a:cubicBezTo>
                    <a:cubicBezTo>
                      <a:pt x="0" y="105"/>
                      <a:pt x="0" y="105"/>
                      <a:pt x="0" y="105"/>
                    </a:cubicBezTo>
                    <a:cubicBezTo>
                      <a:pt x="0" y="102"/>
                      <a:pt x="5" y="99"/>
                      <a:pt x="10" y="99"/>
                    </a:cubicBezTo>
                    <a:close/>
                    <a:moveTo>
                      <a:pt x="10" y="50"/>
                    </a:moveTo>
                    <a:cubicBezTo>
                      <a:pt x="179" y="50"/>
                      <a:pt x="179" y="50"/>
                      <a:pt x="179" y="50"/>
                    </a:cubicBezTo>
                    <a:cubicBezTo>
                      <a:pt x="185" y="50"/>
                      <a:pt x="190" y="52"/>
                      <a:pt x="190" y="56"/>
                    </a:cubicBezTo>
                    <a:cubicBezTo>
                      <a:pt x="190" y="82"/>
                      <a:pt x="190" y="82"/>
                      <a:pt x="190" y="82"/>
                    </a:cubicBezTo>
                    <a:cubicBezTo>
                      <a:pt x="190" y="85"/>
                      <a:pt x="185" y="88"/>
                      <a:pt x="179" y="88"/>
                    </a:cubicBezTo>
                    <a:cubicBezTo>
                      <a:pt x="10" y="88"/>
                      <a:pt x="10" y="88"/>
                      <a:pt x="10" y="88"/>
                    </a:cubicBezTo>
                    <a:cubicBezTo>
                      <a:pt x="5" y="88"/>
                      <a:pt x="0" y="85"/>
                      <a:pt x="0" y="82"/>
                    </a:cubicBezTo>
                    <a:cubicBezTo>
                      <a:pt x="0" y="56"/>
                      <a:pt x="0" y="56"/>
                      <a:pt x="0" y="56"/>
                    </a:cubicBezTo>
                    <a:cubicBezTo>
                      <a:pt x="0" y="52"/>
                      <a:pt x="5" y="50"/>
                      <a:pt x="10" y="50"/>
                    </a:cubicBezTo>
                    <a:close/>
                    <a:moveTo>
                      <a:pt x="10" y="0"/>
                    </a:moveTo>
                    <a:cubicBezTo>
                      <a:pt x="179" y="0"/>
                      <a:pt x="179" y="0"/>
                      <a:pt x="179" y="0"/>
                    </a:cubicBezTo>
                    <a:cubicBezTo>
                      <a:pt x="185" y="0"/>
                      <a:pt x="190" y="3"/>
                      <a:pt x="190" y="7"/>
                    </a:cubicBezTo>
                    <a:cubicBezTo>
                      <a:pt x="190" y="32"/>
                      <a:pt x="190" y="32"/>
                      <a:pt x="190" y="32"/>
                    </a:cubicBezTo>
                    <a:cubicBezTo>
                      <a:pt x="190" y="36"/>
                      <a:pt x="185" y="39"/>
                      <a:pt x="179" y="39"/>
                    </a:cubicBezTo>
                    <a:cubicBezTo>
                      <a:pt x="10" y="39"/>
                      <a:pt x="10" y="39"/>
                      <a:pt x="10" y="39"/>
                    </a:cubicBezTo>
                    <a:cubicBezTo>
                      <a:pt x="5" y="39"/>
                      <a:pt x="0" y="36"/>
                      <a:pt x="0" y="32"/>
                    </a:cubicBezTo>
                    <a:cubicBezTo>
                      <a:pt x="0" y="7"/>
                      <a:pt x="0" y="7"/>
                      <a:pt x="0" y="7"/>
                    </a:cubicBezTo>
                    <a:cubicBezTo>
                      <a:pt x="0" y="3"/>
                      <a:pt x="5" y="0"/>
                      <a:pt x="10" y="0"/>
                    </a:cubicBez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endParaRPr lang="en-US" sz="2448" dirty="0"/>
              </a:p>
            </p:txBody>
          </p:sp>
        </p:grpSp>
        <p:grpSp>
          <p:nvGrpSpPr>
            <p:cNvPr id="133" name="Group 132"/>
            <p:cNvGrpSpPr/>
            <p:nvPr/>
          </p:nvGrpSpPr>
          <p:grpSpPr>
            <a:xfrm>
              <a:off x="4997242" y="4914316"/>
              <a:ext cx="1095299" cy="1039958"/>
              <a:chOff x="4997242" y="4914316"/>
              <a:chExt cx="1095299" cy="1039958"/>
            </a:xfrm>
          </p:grpSpPr>
          <p:sp>
            <p:nvSpPr>
              <p:cNvPr id="61" name="Rectangle 60"/>
              <p:cNvSpPr/>
              <p:nvPr/>
            </p:nvSpPr>
            <p:spPr bwMode="auto">
              <a:xfrm>
                <a:off x="4997242" y="4914316"/>
                <a:ext cx="1095299" cy="1039958"/>
              </a:xfrm>
              <a:prstGeom prst="rect">
                <a:avLst/>
              </a:prstGeom>
              <a:solidFill>
                <a:srgbClr val="74B2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9088" tIns="84545" rIns="169088" bIns="84545" numCol="1" rtlCol="0" anchor="b" anchorCtr="0" compatLnSpc="1">
                <a:prstTxWarp prst="textNoShape">
                  <a:avLst/>
                </a:prstTxWarp>
              </a:bodyPr>
              <a:lstStyle/>
              <a:p>
                <a:pPr algn="ctr" defTabSz="913686" fontAlgn="base">
                  <a:spcBef>
                    <a:spcPct val="0"/>
                  </a:spcBef>
                  <a:spcAft>
                    <a:spcPct val="0"/>
                  </a:spcAft>
                </a:pPr>
                <a:r>
                  <a:rPr lang="en-US" sz="952" dirty="0">
                    <a:gradFill>
                      <a:gsLst>
                        <a:gs pos="0">
                          <a:srgbClr val="FFFFFF"/>
                        </a:gs>
                        <a:gs pos="100000">
                          <a:srgbClr val="FFFFFF"/>
                        </a:gs>
                      </a:gsLst>
                      <a:lin ang="5400000" scaled="0"/>
                    </a:gradFill>
                  </a:rPr>
                  <a:t>Mainframe</a:t>
                </a:r>
              </a:p>
            </p:txBody>
          </p:sp>
          <p:sp>
            <p:nvSpPr>
              <p:cNvPr id="51" name="Freeform 41"/>
              <p:cNvSpPr>
                <a:spLocks noEditPoints="1"/>
              </p:cNvSpPr>
              <p:nvPr/>
            </p:nvSpPr>
            <p:spPr bwMode="auto">
              <a:xfrm>
                <a:off x="5422514" y="5166729"/>
                <a:ext cx="244754" cy="472628"/>
              </a:xfrm>
              <a:custGeom>
                <a:avLst/>
                <a:gdLst>
                  <a:gd name="T0" fmla="*/ 261 w 319"/>
                  <a:gd name="T1" fmla="*/ 57 h 616"/>
                  <a:gd name="T2" fmla="*/ 261 w 319"/>
                  <a:gd name="T3" fmla="*/ 558 h 616"/>
                  <a:gd name="T4" fmla="*/ 58 w 319"/>
                  <a:gd name="T5" fmla="*/ 558 h 616"/>
                  <a:gd name="T6" fmla="*/ 58 w 319"/>
                  <a:gd name="T7" fmla="*/ 57 h 616"/>
                  <a:gd name="T8" fmla="*/ 261 w 319"/>
                  <a:gd name="T9" fmla="*/ 57 h 616"/>
                  <a:gd name="T10" fmla="*/ 319 w 319"/>
                  <a:gd name="T11" fmla="*/ 0 h 616"/>
                  <a:gd name="T12" fmla="*/ 0 w 319"/>
                  <a:gd name="T13" fmla="*/ 0 h 616"/>
                  <a:gd name="T14" fmla="*/ 0 w 319"/>
                  <a:gd name="T15" fmla="*/ 616 h 616"/>
                  <a:gd name="T16" fmla="*/ 319 w 319"/>
                  <a:gd name="T17" fmla="*/ 616 h 616"/>
                  <a:gd name="T18" fmla="*/ 319 w 319"/>
                  <a:gd name="T19" fmla="*/ 0 h 616"/>
                  <a:gd name="T20" fmla="*/ 319 w 319"/>
                  <a:gd name="T21"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616">
                    <a:moveTo>
                      <a:pt x="261" y="57"/>
                    </a:moveTo>
                    <a:lnTo>
                      <a:pt x="261" y="558"/>
                    </a:lnTo>
                    <a:lnTo>
                      <a:pt x="58" y="558"/>
                    </a:lnTo>
                    <a:lnTo>
                      <a:pt x="58" y="57"/>
                    </a:lnTo>
                    <a:lnTo>
                      <a:pt x="261" y="57"/>
                    </a:lnTo>
                    <a:close/>
                    <a:moveTo>
                      <a:pt x="319" y="0"/>
                    </a:moveTo>
                    <a:lnTo>
                      <a:pt x="0" y="0"/>
                    </a:lnTo>
                    <a:lnTo>
                      <a:pt x="0" y="616"/>
                    </a:lnTo>
                    <a:lnTo>
                      <a:pt x="319" y="616"/>
                    </a:lnTo>
                    <a:lnTo>
                      <a:pt x="319" y="0"/>
                    </a:lnTo>
                    <a:lnTo>
                      <a:pt x="319" y="0"/>
                    </a:ln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endParaRPr lang="en-US" sz="2448" dirty="0"/>
              </a:p>
            </p:txBody>
          </p:sp>
        </p:grpSp>
        <p:grpSp>
          <p:nvGrpSpPr>
            <p:cNvPr id="135" name="Group 134"/>
            <p:cNvGrpSpPr/>
            <p:nvPr/>
          </p:nvGrpSpPr>
          <p:grpSpPr>
            <a:xfrm>
              <a:off x="7371727" y="4914316"/>
              <a:ext cx="1095299" cy="1039958"/>
              <a:chOff x="7371727" y="4914316"/>
              <a:chExt cx="1095299" cy="1039958"/>
            </a:xfrm>
          </p:grpSpPr>
          <p:sp>
            <p:nvSpPr>
              <p:cNvPr id="64" name="Rectangle 63"/>
              <p:cNvSpPr/>
              <p:nvPr/>
            </p:nvSpPr>
            <p:spPr bwMode="auto">
              <a:xfrm>
                <a:off x="7371727" y="4914316"/>
                <a:ext cx="1095299" cy="1039958"/>
              </a:xfrm>
              <a:prstGeom prst="rect">
                <a:avLst/>
              </a:prstGeom>
              <a:solidFill>
                <a:srgbClr val="74B2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9088" tIns="84545" rIns="169088" bIns="84545" numCol="1" rtlCol="0" anchor="b" anchorCtr="0" compatLnSpc="1">
                <a:prstTxWarp prst="textNoShape">
                  <a:avLst/>
                </a:prstTxWarp>
              </a:bodyPr>
              <a:lstStyle/>
              <a:p>
                <a:pPr algn="ctr" defTabSz="913686" fontAlgn="base">
                  <a:spcBef>
                    <a:spcPct val="0"/>
                  </a:spcBef>
                  <a:spcAft>
                    <a:spcPct val="0"/>
                  </a:spcAft>
                </a:pPr>
                <a:r>
                  <a:rPr lang="en-US" sz="952" dirty="0">
                    <a:gradFill>
                      <a:gsLst>
                        <a:gs pos="0">
                          <a:srgbClr val="FFFFFF"/>
                        </a:gs>
                        <a:gs pos="100000">
                          <a:srgbClr val="FFFFFF"/>
                        </a:gs>
                      </a:gsLst>
                      <a:lin ang="5400000" scaled="0"/>
                    </a:gradFill>
                  </a:rPr>
                  <a:t>Databases</a:t>
                </a:r>
              </a:p>
            </p:txBody>
          </p:sp>
          <p:sp>
            <p:nvSpPr>
              <p:cNvPr id="56" name="Freeform 46"/>
              <p:cNvSpPr>
                <a:spLocks noEditPoints="1"/>
              </p:cNvSpPr>
              <p:nvPr/>
            </p:nvSpPr>
            <p:spPr bwMode="auto">
              <a:xfrm>
                <a:off x="7755502" y="5190062"/>
                <a:ext cx="327748" cy="425962"/>
              </a:xfrm>
              <a:custGeom>
                <a:avLst/>
                <a:gdLst>
                  <a:gd name="T0" fmla="*/ 61 w 123"/>
                  <a:gd name="T1" fmla="*/ 0 h 160"/>
                  <a:gd name="T2" fmla="*/ 0 w 123"/>
                  <a:gd name="T3" fmla="*/ 22 h 160"/>
                  <a:gd name="T4" fmla="*/ 0 w 123"/>
                  <a:gd name="T5" fmla="*/ 138 h 160"/>
                  <a:gd name="T6" fmla="*/ 61 w 123"/>
                  <a:gd name="T7" fmla="*/ 160 h 160"/>
                  <a:gd name="T8" fmla="*/ 123 w 123"/>
                  <a:gd name="T9" fmla="*/ 138 h 160"/>
                  <a:gd name="T10" fmla="*/ 123 w 123"/>
                  <a:gd name="T11" fmla="*/ 22 h 160"/>
                  <a:gd name="T12" fmla="*/ 61 w 123"/>
                  <a:gd name="T13" fmla="*/ 0 h 160"/>
                  <a:gd name="T14" fmla="*/ 61 w 123"/>
                  <a:gd name="T15" fmla="*/ 35 h 160"/>
                  <a:gd name="T16" fmla="*/ 11 w 123"/>
                  <a:gd name="T17" fmla="*/ 20 h 160"/>
                  <a:gd name="T18" fmla="*/ 61 w 123"/>
                  <a:gd name="T19" fmla="*/ 5 h 160"/>
                  <a:gd name="T20" fmla="*/ 112 w 123"/>
                  <a:gd name="T21" fmla="*/ 20 h 160"/>
                  <a:gd name="T22" fmla="*/ 61 w 123"/>
                  <a:gd name="T2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60">
                    <a:moveTo>
                      <a:pt x="61" y="0"/>
                    </a:moveTo>
                    <a:cubicBezTo>
                      <a:pt x="28" y="0"/>
                      <a:pt x="0" y="10"/>
                      <a:pt x="0" y="22"/>
                    </a:cubicBezTo>
                    <a:cubicBezTo>
                      <a:pt x="0" y="138"/>
                      <a:pt x="0" y="138"/>
                      <a:pt x="0" y="138"/>
                    </a:cubicBezTo>
                    <a:cubicBezTo>
                      <a:pt x="0" y="150"/>
                      <a:pt x="28" y="160"/>
                      <a:pt x="61" y="160"/>
                    </a:cubicBezTo>
                    <a:cubicBezTo>
                      <a:pt x="95" y="160"/>
                      <a:pt x="123" y="150"/>
                      <a:pt x="123" y="138"/>
                    </a:cubicBezTo>
                    <a:cubicBezTo>
                      <a:pt x="123" y="22"/>
                      <a:pt x="123" y="22"/>
                      <a:pt x="123" y="22"/>
                    </a:cubicBezTo>
                    <a:cubicBezTo>
                      <a:pt x="123" y="10"/>
                      <a:pt x="95" y="0"/>
                      <a:pt x="61" y="0"/>
                    </a:cubicBezTo>
                    <a:close/>
                    <a:moveTo>
                      <a:pt x="61" y="35"/>
                    </a:moveTo>
                    <a:cubicBezTo>
                      <a:pt x="34" y="35"/>
                      <a:pt x="11" y="28"/>
                      <a:pt x="11" y="20"/>
                    </a:cubicBezTo>
                    <a:cubicBezTo>
                      <a:pt x="11" y="11"/>
                      <a:pt x="34" y="5"/>
                      <a:pt x="61" y="5"/>
                    </a:cubicBezTo>
                    <a:cubicBezTo>
                      <a:pt x="89" y="5"/>
                      <a:pt x="112" y="11"/>
                      <a:pt x="112" y="20"/>
                    </a:cubicBezTo>
                    <a:cubicBezTo>
                      <a:pt x="112" y="28"/>
                      <a:pt x="89" y="35"/>
                      <a:pt x="61" y="35"/>
                    </a:cubicBez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endParaRPr lang="en-US" sz="2448" dirty="0"/>
              </a:p>
            </p:txBody>
          </p:sp>
        </p:grpSp>
      </p:grpSp>
      <p:grpSp>
        <p:nvGrpSpPr>
          <p:cNvPr id="158" name="Group 157"/>
          <p:cNvGrpSpPr/>
          <p:nvPr/>
        </p:nvGrpSpPr>
        <p:grpSpPr>
          <a:xfrm>
            <a:off x="5077223" y="4328499"/>
            <a:ext cx="2358347" cy="590609"/>
            <a:chOff x="5221814" y="4563907"/>
            <a:chExt cx="2052254" cy="513880"/>
          </a:xfrm>
        </p:grpSpPr>
        <p:sp>
          <p:nvSpPr>
            <p:cNvPr id="123" name="Rectangle 122"/>
            <p:cNvSpPr/>
            <p:nvPr/>
          </p:nvSpPr>
          <p:spPr bwMode="auto">
            <a:xfrm>
              <a:off x="5221814" y="4563907"/>
              <a:ext cx="2052254" cy="513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932284"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p:cNvSpPr txBox="1">
              <a:spLocks noChangeArrowheads="1"/>
            </p:cNvSpPr>
            <p:nvPr/>
          </p:nvSpPr>
          <p:spPr bwMode="auto">
            <a:xfrm>
              <a:off x="5851924" y="4690042"/>
              <a:ext cx="1422144" cy="22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088" dirty="0" smtClean="0">
                  <a:solidFill>
                    <a:schemeClr val="bg1"/>
                  </a:solidFill>
                  <a:latin typeface="+mn-lt"/>
                </a:rPr>
                <a:t>On-</a:t>
              </a:r>
              <a:r>
                <a:rPr lang="en-US" altLang="en-US" sz="1088" dirty="0" err="1" smtClean="0">
                  <a:solidFill>
                    <a:schemeClr val="bg1"/>
                  </a:solidFill>
                  <a:latin typeface="+mn-lt"/>
                </a:rPr>
                <a:t>Prem</a:t>
              </a:r>
              <a:r>
                <a:rPr lang="en-US" altLang="en-US" sz="1088" dirty="0" smtClean="0">
                  <a:solidFill>
                    <a:schemeClr val="bg1"/>
                  </a:solidFill>
                  <a:latin typeface="+mn-lt"/>
                </a:rPr>
                <a:t> Data Gateway</a:t>
              </a:r>
              <a:endParaRPr lang="en-US" altLang="en-US" sz="1088" dirty="0">
                <a:solidFill>
                  <a:schemeClr val="bg1"/>
                </a:solidFill>
                <a:latin typeface="+mn-lt"/>
              </a:endParaRPr>
            </a:p>
          </p:txBody>
        </p:sp>
        <p:sp>
          <p:nvSpPr>
            <p:cNvPr id="126" name="Oval 11"/>
            <p:cNvSpPr>
              <a:spLocks noChangeArrowheads="1"/>
            </p:cNvSpPr>
            <p:nvPr/>
          </p:nvSpPr>
          <p:spPr bwMode="auto">
            <a:xfrm>
              <a:off x="5626572" y="4777542"/>
              <a:ext cx="70023" cy="676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sp>
        <p:nvSpPr>
          <p:cNvPr id="141" name="Freeform 50"/>
          <p:cNvSpPr>
            <a:spLocks noEditPoints="1"/>
          </p:cNvSpPr>
          <p:nvPr/>
        </p:nvSpPr>
        <p:spPr bwMode="auto">
          <a:xfrm>
            <a:off x="2572853" y="5323439"/>
            <a:ext cx="576471" cy="910442"/>
          </a:xfrm>
          <a:custGeom>
            <a:avLst/>
            <a:gdLst>
              <a:gd name="T0" fmla="*/ 161 w 316"/>
              <a:gd name="T1" fmla="*/ 0 h 499"/>
              <a:gd name="T2" fmla="*/ 0 w 316"/>
              <a:gd name="T3" fmla="*/ 499 h 499"/>
              <a:gd name="T4" fmla="*/ 92 w 316"/>
              <a:gd name="T5" fmla="*/ 209 h 499"/>
              <a:gd name="T6" fmla="*/ 135 w 316"/>
              <a:gd name="T7" fmla="*/ 209 h 499"/>
              <a:gd name="T8" fmla="*/ 27 w 316"/>
              <a:gd name="T9" fmla="*/ 147 h 499"/>
              <a:gd name="T10" fmla="*/ 70 w 316"/>
              <a:gd name="T11" fmla="*/ 147 h 499"/>
              <a:gd name="T12" fmla="*/ 27 w 316"/>
              <a:gd name="T13" fmla="*/ 147 h 499"/>
              <a:gd name="T14" fmla="*/ 135 w 316"/>
              <a:gd name="T15" fmla="*/ 103 h 499"/>
              <a:gd name="T16" fmla="*/ 92 w 316"/>
              <a:gd name="T17" fmla="*/ 147 h 499"/>
              <a:gd name="T18" fmla="*/ 135 w 316"/>
              <a:gd name="T19" fmla="*/ 39 h 499"/>
              <a:gd name="T20" fmla="*/ 92 w 316"/>
              <a:gd name="T21" fmla="*/ 39 h 499"/>
              <a:gd name="T22" fmla="*/ 27 w 316"/>
              <a:gd name="T23" fmla="*/ 39 h 499"/>
              <a:gd name="T24" fmla="*/ 27 w 316"/>
              <a:gd name="T25" fmla="*/ 82 h 499"/>
              <a:gd name="T26" fmla="*/ 27 w 316"/>
              <a:gd name="T27" fmla="*/ 39 h 499"/>
              <a:gd name="T28" fmla="*/ 70 w 316"/>
              <a:gd name="T29" fmla="*/ 209 h 499"/>
              <a:gd name="T30" fmla="*/ 27 w 316"/>
              <a:gd name="T31" fmla="*/ 166 h 499"/>
              <a:gd name="T32" fmla="*/ 92 w 316"/>
              <a:gd name="T33" fmla="*/ 403 h 499"/>
              <a:gd name="T34" fmla="*/ 135 w 316"/>
              <a:gd name="T35" fmla="*/ 403 h 499"/>
              <a:gd name="T36" fmla="*/ 27 w 316"/>
              <a:gd name="T37" fmla="*/ 338 h 499"/>
              <a:gd name="T38" fmla="*/ 70 w 316"/>
              <a:gd name="T39" fmla="*/ 338 h 499"/>
              <a:gd name="T40" fmla="*/ 27 w 316"/>
              <a:gd name="T41" fmla="*/ 338 h 499"/>
              <a:gd name="T42" fmla="*/ 135 w 316"/>
              <a:gd name="T43" fmla="*/ 297 h 499"/>
              <a:gd name="T44" fmla="*/ 92 w 316"/>
              <a:gd name="T45" fmla="*/ 338 h 499"/>
              <a:gd name="T46" fmla="*/ 135 w 316"/>
              <a:gd name="T47" fmla="*/ 233 h 499"/>
              <a:gd name="T48" fmla="*/ 92 w 316"/>
              <a:gd name="T49" fmla="*/ 233 h 499"/>
              <a:gd name="T50" fmla="*/ 27 w 316"/>
              <a:gd name="T51" fmla="*/ 233 h 499"/>
              <a:gd name="T52" fmla="*/ 27 w 316"/>
              <a:gd name="T53" fmla="*/ 276 h 499"/>
              <a:gd name="T54" fmla="*/ 27 w 316"/>
              <a:gd name="T55" fmla="*/ 233 h 499"/>
              <a:gd name="T56" fmla="*/ 70 w 316"/>
              <a:gd name="T57" fmla="*/ 403 h 499"/>
              <a:gd name="T58" fmla="*/ 27 w 316"/>
              <a:gd name="T59" fmla="*/ 360 h 499"/>
              <a:gd name="T60" fmla="*/ 296 w 316"/>
              <a:gd name="T61" fmla="*/ 111 h 499"/>
              <a:gd name="T62" fmla="*/ 255 w 316"/>
              <a:gd name="T63" fmla="*/ 60 h 499"/>
              <a:gd name="T64" fmla="*/ 241 w 316"/>
              <a:gd name="T65" fmla="*/ 60 h 499"/>
              <a:gd name="T66" fmla="*/ 202 w 316"/>
              <a:gd name="T67" fmla="*/ 111 h 499"/>
              <a:gd name="T68" fmla="*/ 183 w 316"/>
              <a:gd name="T69" fmla="*/ 499 h 499"/>
              <a:gd name="T70" fmla="*/ 296 w 316"/>
              <a:gd name="T71" fmla="*/ 161 h 499"/>
              <a:gd name="T72" fmla="*/ 248 w 316"/>
              <a:gd name="T73" fmla="*/ 365 h 499"/>
              <a:gd name="T74" fmla="*/ 248 w 316"/>
              <a:gd name="T75" fmla="*/ 321 h 499"/>
              <a:gd name="T76" fmla="*/ 248 w 316"/>
              <a:gd name="T77" fmla="*/ 365 h 499"/>
              <a:gd name="T78" fmla="*/ 205 w 316"/>
              <a:gd name="T79" fmla="*/ 190 h 499"/>
              <a:gd name="T80" fmla="*/ 248 w 316"/>
              <a:gd name="T81" fmla="*/ 233 h 499"/>
              <a:gd name="T82" fmla="*/ 255 w 316"/>
              <a:gd name="T83" fmla="*/ 297 h 499"/>
              <a:gd name="T84" fmla="*/ 299 w 316"/>
              <a:gd name="T85" fmla="*/ 297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499">
                <a:moveTo>
                  <a:pt x="0" y="499"/>
                </a:moveTo>
                <a:lnTo>
                  <a:pt x="161" y="499"/>
                </a:lnTo>
                <a:lnTo>
                  <a:pt x="161" y="0"/>
                </a:lnTo>
                <a:lnTo>
                  <a:pt x="0" y="0"/>
                </a:lnTo>
                <a:lnTo>
                  <a:pt x="0" y="499"/>
                </a:lnTo>
                <a:lnTo>
                  <a:pt x="0" y="499"/>
                </a:lnTo>
                <a:lnTo>
                  <a:pt x="0" y="499"/>
                </a:lnTo>
                <a:close/>
                <a:moveTo>
                  <a:pt x="135" y="209"/>
                </a:moveTo>
                <a:lnTo>
                  <a:pt x="92" y="209"/>
                </a:lnTo>
                <a:lnTo>
                  <a:pt x="92" y="166"/>
                </a:lnTo>
                <a:lnTo>
                  <a:pt x="135" y="166"/>
                </a:lnTo>
                <a:lnTo>
                  <a:pt x="135" y="209"/>
                </a:lnTo>
                <a:lnTo>
                  <a:pt x="135" y="209"/>
                </a:lnTo>
                <a:lnTo>
                  <a:pt x="135" y="209"/>
                </a:lnTo>
                <a:close/>
                <a:moveTo>
                  <a:pt x="27" y="147"/>
                </a:moveTo>
                <a:lnTo>
                  <a:pt x="27" y="103"/>
                </a:lnTo>
                <a:lnTo>
                  <a:pt x="70" y="103"/>
                </a:lnTo>
                <a:lnTo>
                  <a:pt x="70" y="147"/>
                </a:lnTo>
                <a:lnTo>
                  <a:pt x="27" y="147"/>
                </a:lnTo>
                <a:lnTo>
                  <a:pt x="27" y="147"/>
                </a:lnTo>
                <a:lnTo>
                  <a:pt x="27" y="147"/>
                </a:lnTo>
                <a:close/>
                <a:moveTo>
                  <a:pt x="92" y="147"/>
                </a:moveTo>
                <a:lnTo>
                  <a:pt x="92" y="103"/>
                </a:lnTo>
                <a:lnTo>
                  <a:pt x="135" y="103"/>
                </a:lnTo>
                <a:lnTo>
                  <a:pt x="135" y="147"/>
                </a:lnTo>
                <a:lnTo>
                  <a:pt x="92" y="147"/>
                </a:lnTo>
                <a:lnTo>
                  <a:pt x="92" y="147"/>
                </a:lnTo>
                <a:lnTo>
                  <a:pt x="92" y="147"/>
                </a:lnTo>
                <a:close/>
                <a:moveTo>
                  <a:pt x="92" y="39"/>
                </a:moveTo>
                <a:lnTo>
                  <a:pt x="135" y="39"/>
                </a:lnTo>
                <a:lnTo>
                  <a:pt x="135" y="82"/>
                </a:lnTo>
                <a:lnTo>
                  <a:pt x="92" y="82"/>
                </a:lnTo>
                <a:lnTo>
                  <a:pt x="92" y="39"/>
                </a:lnTo>
                <a:lnTo>
                  <a:pt x="92" y="39"/>
                </a:lnTo>
                <a:lnTo>
                  <a:pt x="92" y="39"/>
                </a:lnTo>
                <a:close/>
                <a:moveTo>
                  <a:pt x="27" y="39"/>
                </a:moveTo>
                <a:lnTo>
                  <a:pt x="70" y="39"/>
                </a:lnTo>
                <a:lnTo>
                  <a:pt x="70" y="82"/>
                </a:lnTo>
                <a:lnTo>
                  <a:pt x="27" y="82"/>
                </a:lnTo>
                <a:lnTo>
                  <a:pt x="27" y="39"/>
                </a:lnTo>
                <a:lnTo>
                  <a:pt x="27" y="39"/>
                </a:lnTo>
                <a:lnTo>
                  <a:pt x="27" y="39"/>
                </a:lnTo>
                <a:close/>
                <a:moveTo>
                  <a:pt x="27" y="166"/>
                </a:moveTo>
                <a:lnTo>
                  <a:pt x="70" y="166"/>
                </a:lnTo>
                <a:lnTo>
                  <a:pt x="70" y="209"/>
                </a:lnTo>
                <a:lnTo>
                  <a:pt x="27" y="209"/>
                </a:lnTo>
                <a:lnTo>
                  <a:pt x="27" y="166"/>
                </a:lnTo>
                <a:lnTo>
                  <a:pt x="27" y="166"/>
                </a:lnTo>
                <a:lnTo>
                  <a:pt x="27" y="166"/>
                </a:lnTo>
                <a:close/>
                <a:moveTo>
                  <a:pt x="135" y="403"/>
                </a:moveTo>
                <a:lnTo>
                  <a:pt x="92" y="403"/>
                </a:lnTo>
                <a:lnTo>
                  <a:pt x="92" y="360"/>
                </a:lnTo>
                <a:lnTo>
                  <a:pt x="135" y="360"/>
                </a:lnTo>
                <a:lnTo>
                  <a:pt x="135" y="403"/>
                </a:lnTo>
                <a:lnTo>
                  <a:pt x="135" y="403"/>
                </a:lnTo>
                <a:lnTo>
                  <a:pt x="135" y="403"/>
                </a:lnTo>
                <a:close/>
                <a:moveTo>
                  <a:pt x="27" y="338"/>
                </a:moveTo>
                <a:lnTo>
                  <a:pt x="27" y="297"/>
                </a:lnTo>
                <a:lnTo>
                  <a:pt x="70" y="297"/>
                </a:lnTo>
                <a:lnTo>
                  <a:pt x="70" y="338"/>
                </a:lnTo>
                <a:lnTo>
                  <a:pt x="27" y="338"/>
                </a:lnTo>
                <a:lnTo>
                  <a:pt x="27" y="338"/>
                </a:lnTo>
                <a:lnTo>
                  <a:pt x="27" y="338"/>
                </a:lnTo>
                <a:close/>
                <a:moveTo>
                  <a:pt x="92" y="338"/>
                </a:moveTo>
                <a:lnTo>
                  <a:pt x="92" y="297"/>
                </a:lnTo>
                <a:lnTo>
                  <a:pt x="135" y="297"/>
                </a:lnTo>
                <a:lnTo>
                  <a:pt x="135" y="338"/>
                </a:lnTo>
                <a:lnTo>
                  <a:pt x="92" y="338"/>
                </a:lnTo>
                <a:lnTo>
                  <a:pt x="92" y="338"/>
                </a:lnTo>
                <a:lnTo>
                  <a:pt x="92" y="338"/>
                </a:lnTo>
                <a:close/>
                <a:moveTo>
                  <a:pt x="92" y="233"/>
                </a:moveTo>
                <a:lnTo>
                  <a:pt x="135" y="233"/>
                </a:lnTo>
                <a:lnTo>
                  <a:pt x="135" y="276"/>
                </a:lnTo>
                <a:lnTo>
                  <a:pt x="92" y="276"/>
                </a:lnTo>
                <a:lnTo>
                  <a:pt x="92" y="233"/>
                </a:lnTo>
                <a:lnTo>
                  <a:pt x="92" y="233"/>
                </a:lnTo>
                <a:lnTo>
                  <a:pt x="92" y="233"/>
                </a:lnTo>
                <a:close/>
                <a:moveTo>
                  <a:pt x="27" y="233"/>
                </a:moveTo>
                <a:lnTo>
                  <a:pt x="70" y="233"/>
                </a:lnTo>
                <a:lnTo>
                  <a:pt x="70" y="276"/>
                </a:lnTo>
                <a:lnTo>
                  <a:pt x="27" y="276"/>
                </a:lnTo>
                <a:lnTo>
                  <a:pt x="27" y="233"/>
                </a:lnTo>
                <a:lnTo>
                  <a:pt x="27" y="233"/>
                </a:lnTo>
                <a:lnTo>
                  <a:pt x="27" y="233"/>
                </a:lnTo>
                <a:close/>
                <a:moveTo>
                  <a:pt x="27" y="360"/>
                </a:moveTo>
                <a:lnTo>
                  <a:pt x="70" y="360"/>
                </a:lnTo>
                <a:lnTo>
                  <a:pt x="70" y="403"/>
                </a:lnTo>
                <a:lnTo>
                  <a:pt x="27" y="403"/>
                </a:lnTo>
                <a:lnTo>
                  <a:pt x="27" y="360"/>
                </a:lnTo>
                <a:lnTo>
                  <a:pt x="27" y="360"/>
                </a:lnTo>
                <a:lnTo>
                  <a:pt x="27" y="360"/>
                </a:lnTo>
                <a:close/>
                <a:moveTo>
                  <a:pt x="296" y="161"/>
                </a:moveTo>
                <a:lnTo>
                  <a:pt x="296" y="111"/>
                </a:lnTo>
                <a:lnTo>
                  <a:pt x="272" y="111"/>
                </a:lnTo>
                <a:lnTo>
                  <a:pt x="272" y="60"/>
                </a:lnTo>
                <a:lnTo>
                  <a:pt x="255" y="60"/>
                </a:lnTo>
                <a:lnTo>
                  <a:pt x="255" y="15"/>
                </a:lnTo>
                <a:lnTo>
                  <a:pt x="241" y="15"/>
                </a:lnTo>
                <a:lnTo>
                  <a:pt x="241" y="60"/>
                </a:lnTo>
                <a:lnTo>
                  <a:pt x="224" y="60"/>
                </a:lnTo>
                <a:lnTo>
                  <a:pt x="224" y="111"/>
                </a:lnTo>
                <a:lnTo>
                  <a:pt x="202" y="111"/>
                </a:lnTo>
                <a:lnTo>
                  <a:pt x="202" y="161"/>
                </a:lnTo>
                <a:lnTo>
                  <a:pt x="183" y="161"/>
                </a:lnTo>
                <a:lnTo>
                  <a:pt x="183" y="499"/>
                </a:lnTo>
                <a:lnTo>
                  <a:pt x="316" y="499"/>
                </a:lnTo>
                <a:lnTo>
                  <a:pt x="316" y="161"/>
                </a:lnTo>
                <a:lnTo>
                  <a:pt x="296" y="161"/>
                </a:lnTo>
                <a:lnTo>
                  <a:pt x="296" y="161"/>
                </a:lnTo>
                <a:lnTo>
                  <a:pt x="296" y="161"/>
                </a:lnTo>
                <a:close/>
                <a:moveTo>
                  <a:pt x="248" y="365"/>
                </a:moveTo>
                <a:lnTo>
                  <a:pt x="205" y="365"/>
                </a:lnTo>
                <a:lnTo>
                  <a:pt x="205" y="321"/>
                </a:lnTo>
                <a:lnTo>
                  <a:pt x="248" y="321"/>
                </a:lnTo>
                <a:lnTo>
                  <a:pt x="248" y="365"/>
                </a:lnTo>
                <a:lnTo>
                  <a:pt x="248" y="365"/>
                </a:lnTo>
                <a:lnTo>
                  <a:pt x="248" y="365"/>
                </a:lnTo>
                <a:close/>
                <a:moveTo>
                  <a:pt x="248" y="233"/>
                </a:moveTo>
                <a:lnTo>
                  <a:pt x="205" y="233"/>
                </a:lnTo>
                <a:lnTo>
                  <a:pt x="205" y="190"/>
                </a:lnTo>
                <a:lnTo>
                  <a:pt x="248" y="190"/>
                </a:lnTo>
                <a:lnTo>
                  <a:pt x="248" y="233"/>
                </a:lnTo>
                <a:lnTo>
                  <a:pt x="248" y="233"/>
                </a:lnTo>
                <a:lnTo>
                  <a:pt x="248" y="233"/>
                </a:lnTo>
                <a:close/>
                <a:moveTo>
                  <a:pt x="299" y="297"/>
                </a:moveTo>
                <a:lnTo>
                  <a:pt x="255" y="297"/>
                </a:lnTo>
                <a:lnTo>
                  <a:pt x="255" y="254"/>
                </a:lnTo>
                <a:lnTo>
                  <a:pt x="299" y="254"/>
                </a:lnTo>
                <a:lnTo>
                  <a:pt x="299" y="297"/>
                </a:lnTo>
                <a:lnTo>
                  <a:pt x="299" y="297"/>
                </a:lnTo>
                <a:lnTo>
                  <a:pt x="299" y="29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nvGrpSpPr>
          <p:cNvPr id="161" name="Group 160"/>
          <p:cNvGrpSpPr/>
          <p:nvPr/>
        </p:nvGrpSpPr>
        <p:grpSpPr>
          <a:xfrm>
            <a:off x="2644739" y="1478565"/>
            <a:ext cx="7252863" cy="2737191"/>
            <a:chOff x="3105045" y="1566863"/>
            <a:chExt cx="6311505" cy="2381590"/>
          </a:xfrm>
        </p:grpSpPr>
        <p:cxnSp>
          <p:nvCxnSpPr>
            <p:cNvPr id="102" name="Straight Connector 101"/>
            <p:cNvCxnSpPr/>
            <p:nvPr/>
          </p:nvCxnSpPr>
          <p:spPr>
            <a:xfrm flipV="1">
              <a:off x="7447547" y="2125664"/>
              <a:ext cx="635586" cy="412999"/>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Freeform 5"/>
            <p:cNvSpPr>
              <a:spLocks/>
            </p:cNvSpPr>
            <p:nvPr/>
          </p:nvSpPr>
          <p:spPr bwMode="auto">
            <a:xfrm>
              <a:off x="4156075" y="1566863"/>
              <a:ext cx="3844926" cy="2381590"/>
            </a:xfrm>
            <a:custGeom>
              <a:avLst/>
              <a:gdLst>
                <a:gd name="T0" fmla="*/ 773 w 773"/>
                <a:gd name="T1" fmla="*/ 389 h 478"/>
                <a:gd name="T2" fmla="*/ 684 w 773"/>
                <a:gd name="T3" fmla="*/ 300 h 478"/>
                <a:gd name="T4" fmla="*/ 673 w 773"/>
                <a:gd name="T5" fmla="*/ 301 h 478"/>
                <a:gd name="T6" fmla="*/ 681 w 773"/>
                <a:gd name="T7" fmla="*/ 238 h 478"/>
                <a:gd name="T8" fmla="*/ 443 w 773"/>
                <a:gd name="T9" fmla="*/ 0 h 478"/>
                <a:gd name="T10" fmla="*/ 216 w 773"/>
                <a:gd name="T11" fmla="*/ 162 h 478"/>
                <a:gd name="T12" fmla="*/ 163 w 773"/>
                <a:gd name="T13" fmla="*/ 153 h 478"/>
                <a:gd name="T14" fmla="*/ 0 w 773"/>
                <a:gd name="T15" fmla="*/ 316 h 478"/>
                <a:gd name="T16" fmla="*/ 163 w 773"/>
                <a:gd name="T17" fmla="*/ 478 h 478"/>
                <a:gd name="T18" fmla="*/ 163 w 773"/>
                <a:gd name="T19" fmla="*/ 478 h 478"/>
                <a:gd name="T20" fmla="*/ 163 w 773"/>
                <a:gd name="T21" fmla="*/ 478 h 478"/>
                <a:gd name="T22" fmla="*/ 691 w 773"/>
                <a:gd name="T23" fmla="*/ 478 h 478"/>
                <a:gd name="T24" fmla="*/ 691 w 773"/>
                <a:gd name="T25" fmla="*/ 478 h 478"/>
                <a:gd name="T26" fmla="*/ 773 w 773"/>
                <a:gd name="T27" fmla="*/ 38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478">
                  <a:moveTo>
                    <a:pt x="773" y="389"/>
                  </a:moveTo>
                  <a:cubicBezTo>
                    <a:pt x="773" y="340"/>
                    <a:pt x="733" y="300"/>
                    <a:pt x="684" y="300"/>
                  </a:cubicBezTo>
                  <a:cubicBezTo>
                    <a:pt x="680" y="300"/>
                    <a:pt x="676" y="300"/>
                    <a:pt x="673" y="301"/>
                  </a:cubicBezTo>
                  <a:cubicBezTo>
                    <a:pt x="678" y="281"/>
                    <a:pt x="681" y="260"/>
                    <a:pt x="681" y="238"/>
                  </a:cubicBezTo>
                  <a:cubicBezTo>
                    <a:pt x="681" y="107"/>
                    <a:pt x="574" y="0"/>
                    <a:pt x="443" y="0"/>
                  </a:cubicBezTo>
                  <a:cubicBezTo>
                    <a:pt x="337" y="0"/>
                    <a:pt x="248" y="68"/>
                    <a:pt x="216" y="162"/>
                  </a:cubicBezTo>
                  <a:cubicBezTo>
                    <a:pt x="200" y="157"/>
                    <a:pt x="182" y="153"/>
                    <a:pt x="163" y="153"/>
                  </a:cubicBezTo>
                  <a:cubicBezTo>
                    <a:pt x="73" y="153"/>
                    <a:pt x="0" y="226"/>
                    <a:pt x="0" y="316"/>
                  </a:cubicBezTo>
                  <a:cubicBezTo>
                    <a:pt x="0" y="405"/>
                    <a:pt x="73" y="478"/>
                    <a:pt x="163" y="478"/>
                  </a:cubicBezTo>
                  <a:cubicBezTo>
                    <a:pt x="163" y="478"/>
                    <a:pt x="163" y="478"/>
                    <a:pt x="163" y="478"/>
                  </a:cubicBezTo>
                  <a:cubicBezTo>
                    <a:pt x="163" y="478"/>
                    <a:pt x="163" y="478"/>
                    <a:pt x="163" y="478"/>
                  </a:cubicBezTo>
                  <a:cubicBezTo>
                    <a:pt x="691" y="478"/>
                    <a:pt x="691" y="478"/>
                    <a:pt x="691" y="478"/>
                  </a:cubicBezTo>
                  <a:cubicBezTo>
                    <a:pt x="691" y="478"/>
                    <a:pt x="691" y="478"/>
                    <a:pt x="691" y="478"/>
                  </a:cubicBezTo>
                  <a:cubicBezTo>
                    <a:pt x="737" y="474"/>
                    <a:pt x="773" y="436"/>
                    <a:pt x="773" y="389"/>
                  </a:cubicBezTo>
                  <a:close/>
                </a:path>
              </a:pathLst>
            </a:custGeom>
            <a:solidFill>
              <a:schemeClr val="bg2">
                <a:lumMod val="90000"/>
              </a:schemeClr>
            </a:solidFill>
            <a:ln>
              <a:noFill/>
            </a:ln>
          </p:spPr>
          <p:txBody>
            <a:bodyPr vert="horz" wrap="square" lIns="124347" tIns="62174" rIns="124347" bIns="62174" numCol="1" anchor="t" anchorCtr="0" compatLnSpc="1">
              <a:prstTxWarp prst="textNoShape">
                <a:avLst/>
              </a:prstTxWarp>
            </a:bodyPr>
            <a:lstStyle/>
            <a:p>
              <a:endParaRPr lang="en-US" sz="2448" dirty="0"/>
            </a:p>
          </p:txBody>
        </p:sp>
        <p:cxnSp>
          <p:nvCxnSpPr>
            <p:cNvPr id="101" name="Straight Connector 100"/>
            <p:cNvCxnSpPr/>
            <p:nvPr/>
          </p:nvCxnSpPr>
          <p:spPr>
            <a:xfrm flipH="1" flipV="1">
              <a:off x="3932239" y="2125663"/>
              <a:ext cx="447256" cy="473158"/>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7" idx="3"/>
            </p:cNvCxnSpPr>
            <p:nvPr/>
          </p:nvCxnSpPr>
          <p:spPr>
            <a:xfrm flipV="1">
              <a:off x="7543390" y="2732926"/>
              <a:ext cx="1107450" cy="1975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630468" y="2346325"/>
              <a:ext cx="504544" cy="420938"/>
              <a:chOff x="638175" y="3938588"/>
              <a:chExt cx="1101725" cy="919162"/>
            </a:xfrm>
            <a:solidFill>
              <a:schemeClr val="bg1"/>
            </a:solidFill>
          </p:grpSpPr>
          <p:sp>
            <p:nvSpPr>
              <p:cNvPr id="11" name="Freeform 9"/>
              <p:cNvSpPr>
                <a:spLocks noEditPoints="1"/>
              </p:cNvSpPr>
              <p:nvPr/>
            </p:nvSpPr>
            <p:spPr bwMode="auto">
              <a:xfrm>
                <a:off x="869950" y="3938588"/>
                <a:ext cx="869950" cy="687387"/>
              </a:xfrm>
              <a:custGeom>
                <a:avLst/>
                <a:gdLst>
                  <a:gd name="T0" fmla="*/ 218 w 230"/>
                  <a:gd name="T1" fmla="*/ 32 h 181"/>
                  <a:gd name="T2" fmla="*/ 204 w 230"/>
                  <a:gd name="T3" fmla="*/ 32 h 181"/>
                  <a:gd name="T4" fmla="*/ 207 w 230"/>
                  <a:gd name="T5" fmla="*/ 42 h 181"/>
                  <a:gd name="T6" fmla="*/ 207 w 230"/>
                  <a:gd name="T7" fmla="*/ 43 h 181"/>
                  <a:gd name="T8" fmla="*/ 218 w 230"/>
                  <a:gd name="T9" fmla="*/ 43 h 181"/>
                  <a:gd name="T10" fmla="*/ 218 w 230"/>
                  <a:gd name="T11" fmla="*/ 43 h 181"/>
                  <a:gd name="T12" fmla="*/ 218 w 230"/>
                  <a:gd name="T13" fmla="*/ 169 h 181"/>
                  <a:gd name="T14" fmla="*/ 218 w 230"/>
                  <a:gd name="T15" fmla="*/ 169 h 181"/>
                  <a:gd name="T16" fmla="*/ 207 w 230"/>
                  <a:gd name="T17" fmla="*/ 169 h 181"/>
                  <a:gd name="T18" fmla="*/ 207 w 230"/>
                  <a:gd name="T19" fmla="*/ 181 h 181"/>
                  <a:gd name="T20" fmla="*/ 218 w 230"/>
                  <a:gd name="T21" fmla="*/ 181 h 181"/>
                  <a:gd name="T22" fmla="*/ 230 w 230"/>
                  <a:gd name="T23" fmla="*/ 169 h 181"/>
                  <a:gd name="T24" fmla="*/ 230 w 230"/>
                  <a:gd name="T25" fmla="*/ 43 h 181"/>
                  <a:gd name="T26" fmla="*/ 218 w 230"/>
                  <a:gd name="T27" fmla="*/ 32 h 181"/>
                  <a:gd name="T28" fmla="*/ 197 w 230"/>
                  <a:gd name="T29" fmla="*/ 9 h 181"/>
                  <a:gd name="T30" fmla="*/ 191 w 230"/>
                  <a:gd name="T31" fmla="*/ 9 h 181"/>
                  <a:gd name="T32" fmla="*/ 191 w 230"/>
                  <a:gd name="T33" fmla="*/ 14 h 181"/>
                  <a:gd name="T34" fmla="*/ 197 w 230"/>
                  <a:gd name="T35" fmla="*/ 14 h 181"/>
                  <a:gd name="T36" fmla="*/ 197 w 230"/>
                  <a:gd name="T37" fmla="*/ 9 h 181"/>
                  <a:gd name="T38" fmla="*/ 218 w 230"/>
                  <a:gd name="T39" fmla="*/ 0 h 181"/>
                  <a:gd name="T40" fmla="*/ 12 w 230"/>
                  <a:gd name="T41" fmla="*/ 0 h 181"/>
                  <a:gd name="T42" fmla="*/ 0 w 230"/>
                  <a:gd name="T43" fmla="*/ 11 h 181"/>
                  <a:gd name="T44" fmla="*/ 0 w 230"/>
                  <a:gd name="T45" fmla="*/ 23 h 181"/>
                  <a:gd name="T46" fmla="*/ 6 w 230"/>
                  <a:gd name="T47" fmla="*/ 23 h 181"/>
                  <a:gd name="T48" fmla="*/ 8 w 230"/>
                  <a:gd name="T49" fmla="*/ 22 h 181"/>
                  <a:gd name="T50" fmla="*/ 221 w 230"/>
                  <a:gd name="T51" fmla="*/ 22 h 181"/>
                  <a:gd name="T52" fmla="*/ 230 w 230"/>
                  <a:gd name="T53" fmla="*/ 26 h 181"/>
                  <a:gd name="T54" fmla="*/ 230 w 230"/>
                  <a:gd name="T55" fmla="*/ 11 h 181"/>
                  <a:gd name="T56" fmla="*/ 218 w 230"/>
                  <a:gd name="T57" fmla="*/ 0 h 181"/>
                  <a:gd name="T58" fmla="*/ 184 w 230"/>
                  <a:gd name="T59" fmla="*/ 16 h 181"/>
                  <a:gd name="T60" fmla="*/ 174 w 230"/>
                  <a:gd name="T61" fmla="*/ 16 h 181"/>
                  <a:gd name="T62" fmla="*/ 174 w 230"/>
                  <a:gd name="T63" fmla="*/ 14 h 181"/>
                  <a:gd name="T64" fmla="*/ 184 w 230"/>
                  <a:gd name="T65" fmla="*/ 14 h 181"/>
                  <a:gd name="T66" fmla="*/ 184 w 230"/>
                  <a:gd name="T67" fmla="*/ 16 h 181"/>
                  <a:gd name="T68" fmla="*/ 198 w 230"/>
                  <a:gd name="T69" fmla="*/ 16 h 181"/>
                  <a:gd name="T70" fmla="*/ 190 w 230"/>
                  <a:gd name="T71" fmla="*/ 16 h 181"/>
                  <a:gd name="T72" fmla="*/ 190 w 230"/>
                  <a:gd name="T73" fmla="*/ 7 h 181"/>
                  <a:gd name="T74" fmla="*/ 198 w 230"/>
                  <a:gd name="T75" fmla="*/ 7 h 181"/>
                  <a:gd name="T76" fmla="*/ 198 w 230"/>
                  <a:gd name="T77" fmla="*/ 16 h 181"/>
                  <a:gd name="T78" fmla="*/ 216 w 230"/>
                  <a:gd name="T79" fmla="*/ 16 h 181"/>
                  <a:gd name="T80" fmla="*/ 213 w 230"/>
                  <a:gd name="T81" fmla="*/ 16 h 181"/>
                  <a:gd name="T82" fmla="*/ 212 w 230"/>
                  <a:gd name="T83" fmla="*/ 14 h 181"/>
                  <a:gd name="T84" fmla="*/ 211 w 230"/>
                  <a:gd name="T85" fmla="*/ 13 h 181"/>
                  <a:gd name="T86" fmla="*/ 208 w 230"/>
                  <a:gd name="T87" fmla="*/ 15 h 181"/>
                  <a:gd name="T88" fmla="*/ 208 w 230"/>
                  <a:gd name="T89" fmla="*/ 16 h 181"/>
                  <a:gd name="T90" fmla="*/ 205 w 230"/>
                  <a:gd name="T91" fmla="*/ 16 h 181"/>
                  <a:gd name="T92" fmla="*/ 209 w 230"/>
                  <a:gd name="T93" fmla="*/ 11 h 181"/>
                  <a:gd name="T94" fmla="*/ 205 w 230"/>
                  <a:gd name="T95" fmla="*/ 7 h 181"/>
                  <a:gd name="T96" fmla="*/ 208 w 230"/>
                  <a:gd name="T97" fmla="*/ 7 h 181"/>
                  <a:gd name="T98" fmla="*/ 211 w 230"/>
                  <a:gd name="T99" fmla="*/ 10 h 181"/>
                  <a:gd name="T100" fmla="*/ 213 w 230"/>
                  <a:gd name="T101" fmla="*/ 7 h 181"/>
                  <a:gd name="T102" fmla="*/ 216 w 230"/>
                  <a:gd name="T103" fmla="*/ 7 h 181"/>
                  <a:gd name="T104" fmla="*/ 212 w 230"/>
                  <a:gd name="T105" fmla="*/ 11 h 181"/>
                  <a:gd name="T106" fmla="*/ 216 w 230"/>
                  <a:gd name="T107"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81">
                    <a:moveTo>
                      <a:pt x="218" y="32"/>
                    </a:moveTo>
                    <a:cubicBezTo>
                      <a:pt x="204" y="32"/>
                      <a:pt x="204" y="32"/>
                      <a:pt x="204" y="32"/>
                    </a:cubicBezTo>
                    <a:cubicBezTo>
                      <a:pt x="206" y="35"/>
                      <a:pt x="207" y="38"/>
                      <a:pt x="207" y="42"/>
                    </a:cubicBezTo>
                    <a:cubicBezTo>
                      <a:pt x="207" y="43"/>
                      <a:pt x="207" y="43"/>
                      <a:pt x="207" y="43"/>
                    </a:cubicBezTo>
                    <a:cubicBezTo>
                      <a:pt x="218" y="43"/>
                      <a:pt x="218" y="43"/>
                      <a:pt x="218" y="43"/>
                    </a:cubicBezTo>
                    <a:cubicBezTo>
                      <a:pt x="218" y="43"/>
                      <a:pt x="218" y="43"/>
                      <a:pt x="218" y="43"/>
                    </a:cubicBezTo>
                    <a:cubicBezTo>
                      <a:pt x="218" y="169"/>
                      <a:pt x="218" y="169"/>
                      <a:pt x="218" y="169"/>
                    </a:cubicBezTo>
                    <a:cubicBezTo>
                      <a:pt x="218" y="169"/>
                      <a:pt x="218" y="169"/>
                      <a:pt x="218" y="169"/>
                    </a:cubicBezTo>
                    <a:cubicBezTo>
                      <a:pt x="207" y="169"/>
                      <a:pt x="207" y="169"/>
                      <a:pt x="207" y="169"/>
                    </a:cubicBezTo>
                    <a:cubicBezTo>
                      <a:pt x="207" y="181"/>
                      <a:pt x="207" y="181"/>
                      <a:pt x="207" y="181"/>
                    </a:cubicBezTo>
                    <a:cubicBezTo>
                      <a:pt x="218" y="181"/>
                      <a:pt x="218" y="181"/>
                      <a:pt x="218" y="181"/>
                    </a:cubicBezTo>
                    <a:cubicBezTo>
                      <a:pt x="225" y="181"/>
                      <a:pt x="230" y="176"/>
                      <a:pt x="230" y="169"/>
                    </a:cubicBezTo>
                    <a:cubicBezTo>
                      <a:pt x="230" y="43"/>
                      <a:pt x="230" y="43"/>
                      <a:pt x="230" y="43"/>
                    </a:cubicBezTo>
                    <a:cubicBezTo>
                      <a:pt x="230" y="37"/>
                      <a:pt x="225" y="32"/>
                      <a:pt x="218" y="32"/>
                    </a:cubicBezTo>
                    <a:close/>
                    <a:moveTo>
                      <a:pt x="197" y="9"/>
                    </a:moveTo>
                    <a:cubicBezTo>
                      <a:pt x="191" y="9"/>
                      <a:pt x="191" y="9"/>
                      <a:pt x="191" y="9"/>
                    </a:cubicBezTo>
                    <a:cubicBezTo>
                      <a:pt x="191" y="14"/>
                      <a:pt x="191" y="14"/>
                      <a:pt x="191" y="14"/>
                    </a:cubicBezTo>
                    <a:cubicBezTo>
                      <a:pt x="197" y="14"/>
                      <a:pt x="197" y="14"/>
                      <a:pt x="197" y="14"/>
                    </a:cubicBezTo>
                    <a:lnTo>
                      <a:pt x="197" y="9"/>
                    </a:lnTo>
                    <a:close/>
                    <a:moveTo>
                      <a:pt x="218" y="0"/>
                    </a:moveTo>
                    <a:cubicBezTo>
                      <a:pt x="12" y="0"/>
                      <a:pt x="12" y="0"/>
                      <a:pt x="12" y="0"/>
                    </a:cubicBezTo>
                    <a:cubicBezTo>
                      <a:pt x="5" y="0"/>
                      <a:pt x="0" y="5"/>
                      <a:pt x="0" y="11"/>
                    </a:cubicBezTo>
                    <a:cubicBezTo>
                      <a:pt x="0" y="23"/>
                      <a:pt x="0" y="23"/>
                      <a:pt x="0" y="23"/>
                    </a:cubicBezTo>
                    <a:cubicBezTo>
                      <a:pt x="6" y="23"/>
                      <a:pt x="6" y="23"/>
                      <a:pt x="6" y="23"/>
                    </a:cubicBezTo>
                    <a:cubicBezTo>
                      <a:pt x="7" y="23"/>
                      <a:pt x="7" y="22"/>
                      <a:pt x="8" y="22"/>
                    </a:cubicBezTo>
                    <a:cubicBezTo>
                      <a:pt x="221" y="22"/>
                      <a:pt x="221" y="22"/>
                      <a:pt x="221" y="22"/>
                    </a:cubicBezTo>
                    <a:cubicBezTo>
                      <a:pt x="224" y="22"/>
                      <a:pt x="228" y="24"/>
                      <a:pt x="230" y="26"/>
                    </a:cubicBezTo>
                    <a:cubicBezTo>
                      <a:pt x="230" y="11"/>
                      <a:pt x="230" y="11"/>
                      <a:pt x="230" y="11"/>
                    </a:cubicBezTo>
                    <a:cubicBezTo>
                      <a:pt x="230" y="5"/>
                      <a:pt x="225" y="0"/>
                      <a:pt x="218" y="0"/>
                    </a:cubicBezTo>
                    <a:close/>
                    <a:moveTo>
                      <a:pt x="184" y="16"/>
                    </a:moveTo>
                    <a:cubicBezTo>
                      <a:pt x="174" y="16"/>
                      <a:pt x="174" y="16"/>
                      <a:pt x="174" y="16"/>
                    </a:cubicBezTo>
                    <a:cubicBezTo>
                      <a:pt x="174" y="14"/>
                      <a:pt x="174" y="14"/>
                      <a:pt x="174" y="14"/>
                    </a:cubicBezTo>
                    <a:cubicBezTo>
                      <a:pt x="184" y="14"/>
                      <a:pt x="184" y="14"/>
                      <a:pt x="184" y="14"/>
                    </a:cubicBezTo>
                    <a:lnTo>
                      <a:pt x="184" y="16"/>
                    </a:lnTo>
                    <a:close/>
                    <a:moveTo>
                      <a:pt x="198" y="16"/>
                    </a:moveTo>
                    <a:cubicBezTo>
                      <a:pt x="190" y="16"/>
                      <a:pt x="190" y="16"/>
                      <a:pt x="190" y="16"/>
                    </a:cubicBezTo>
                    <a:cubicBezTo>
                      <a:pt x="190" y="7"/>
                      <a:pt x="190" y="7"/>
                      <a:pt x="190" y="7"/>
                    </a:cubicBezTo>
                    <a:cubicBezTo>
                      <a:pt x="198" y="7"/>
                      <a:pt x="198" y="7"/>
                      <a:pt x="198" y="7"/>
                    </a:cubicBezTo>
                    <a:lnTo>
                      <a:pt x="198" y="16"/>
                    </a:lnTo>
                    <a:close/>
                    <a:moveTo>
                      <a:pt x="216" y="16"/>
                    </a:moveTo>
                    <a:cubicBezTo>
                      <a:pt x="213" y="16"/>
                      <a:pt x="213" y="16"/>
                      <a:pt x="213" y="16"/>
                    </a:cubicBezTo>
                    <a:cubicBezTo>
                      <a:pt x="212" y="14"/>
                      <a:pt x="212" y="14"/>
                      <a:pt x="212" y="14"/>
                    </a:cubicBezTo>
                    <a:cubicBezTo>
                      <a:pt x="211" y="13"/>
                      <a:pt x="211" y="13"/>
                      <a:pt x="211" y="13"/>
                    </a:cubicBezTo>
                    <a:cubicBezTo>
                      <a:pt x="208" y="15"/>
                      <a:pt x="208" y="15"/>
                      <a:pt x="208" y="15"/>
                    </a:cubicBezTo>
                    <a:cubicBezTo>
                      <a:pt x="208" y="16"/>
                      <a:pt x="208" y="16"/>
                      <a:pt x="208" y="16"/>
                    </a:cubicBezTo>
                    <a:cubicBezTo>
                      <a:pt x="205" y="16"/>
                      <a:pt x="205" y="16"/>
                      <a:pt x="205" y="16"/>
                    </a:cubicBezTo>
                    <a:cubicBezTo>
                      <a:pt x="209" y="11"/>
                      <a:pt x="209" y="11"/>
                      <a:pt x="209" y="11"/>
                    </a:cubicBezTo>
                    <a:cubicBezTo>
                      <a:pt x="205" y="7"/>
                      <a:pt x="205" y="7"/>
                      <a:pt x="205" y="7"/>
                    </a:cubicBezTo>
                    <a:cubicBezTo>
                      <a:pt x="208" y="7"/>
                      <a:pt x="208" y="7"/>
                      <a:pt x="208" y="7"/>
                    </a:cubicBezTo>
                    <a:cubicBezTo>
                      <a:pt x="211" y="10"/>
                      <a:pt x="211" y="10"/>
                      <a:pt x="211" y="10"/>
                    </a:cubicBezTo>
                    <a:cubicBezTo>
                      <a:pt x="213" y="7"/>
                      <a:pt x="213" y="7"/>
                      <a:pt x="213" y="7"/>
                    </a:cubicBezTo>
                    <a:cubicBezTo>
                      <a:pt x="216" y="7"/>
                      <a:pt x="216" y="7"/>
                      <a:pt x="216" y="7"/>
                    </a:cubicBezTo>
                    <a:cubicBezTo>
                      <a:pt x="212" y="11"/>
                      <a:pt x="212" y="11"/>
                      <a:pt x="212" y="11"/>
                    </a:cubicBezTo>
                    <a:lnTo>
                      <a:pt x="2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2" name="Freeform 10"/>
              <p:cNvSpPr>
                <a:spLocks noEditPoints="1"/>
              </p:cNvSpPr>
              <p:nvPr/>
            </p:nvSpPr>
            <p:spPr bwMode="auto">
              <a:xfrm>
                <a:off x="755650" y="4052888"/>
                <a:ext cx="866775" cy="685800"/>
              </a:xfrm>
              <a:custGeom>
                <a:avLst/>
                <a:gdLst>
                  <a:gd name="T0" fmla="*/ 218 w 229"/>
                  <a:gd name="T1" fmla="*/ 32 h 181"/>
                  <a:gd name="T2" fmla="*/ 204 w 229"/>
                  <a:gd name="T3" fmla="*/ 32 h 181"/>
                  <a:gd name="T4" fmla="*/ 206 w 229"/>
                  <a:gd name="T5" fmla="*/ 42 h 181"/>
                  <a:gd name="T6" fmla="*/ 206 w 229"/>
                  <a:gd name="T7" fmla="*/ 44 h 181"/>
                  <a:gd name="T8" fmla="*/ 218 w 229"/>
                  <a:gd name="T9" fmla="*/ 44 h 181"/>
                  <a:gd name="T10" fmla="*/ 218 w 229"/>
                  <a:gd name="T11" fmla="*/ 44 h 181"/>
                  <a:gd name="T12" fmla="*/ 218 w 229"/>
                  <a:gd name="T13" fmla="*/ 170 h 181"/>
                  <a:gd name="T14" fmla="*/ 218 w 229"/>
                  <a:gd name="T15" fmla="*/ 170 h 181"/>
                  <a:gd name="T16" fmla="*/ 206 w 229"/>
                  <a:gd name="T17" fmla="*/ 170 h 181"/>
                  <a:gd name="T18" fmla="*/ 206 w 229"/>
                  <a:gd name="T19" fmla="*/ 181 h 181"/>
                  <a:gd name="T20" fmla="*/ 218 w 229"/>
                  <a:gd name="T21" fmla="*/ 181 h 181"/>
                  <a:gd name="T22" fmla="*/ 229 w 229"/>
                  <a:gd name="T23" fmla="*/ 170 h 181"/>
                  <a:gd name="T24" fmla="*/ 229 w 229"/>
                  <a:gd name="T25" fmla="*/ 44 h 181"/>
                  <a:gd name="T26" fmla="*/ 218 w 229"/>
                  <a:gd name="T27" fmla="*/ 32 h 181"/>
                  <a:gd name="T28" fmla="*/ 196 w 229"/>
                  <a:gd name="T29" fmla="*/ 9 h 181"/>
                  <a:gd name="T30" fmla="*/ 191 w 229"/>
                  <a:gd name="T31" fmla="*/ 9 h 181"/>
                  <a:gd name="T32" fmla="*/ 191 w 229"/>
                  <a:gd name="T33" fmla="*/ 15 h 181"/>
                  <a:gd name="T34" fmla="*/ 196 w 229"/>
                  <a:gd name="T35" fmla="*/ 15 h 181"/>
                  <a:gd name="T36" fmla="*/ 196 w 229"/>
                  <a:gd name="T37" fmla="*/ 9 h 181"/>
                  <a:gd name="T38" fmla="*/ 218 w 229"/>
                  <a:gd name="T39" fmla="*/ 0 h 181"/>
                  <a:gd name="T40" fmla="*/ 11 w 229"/>
                  <a:gd name="T41" fmla="*/ 0 h 181"/>
                  <a:gd name="T42" fmla="*/ 0 w 229"/>
                  <a:gd name="T43" fmla="*/ 12 h 181"/>
                  <a:gd name="T44" fmla="*/ 0 w 229"/>
                  <a:gd name="T45" fmla="*/ 23 h 181"/>
                  <a:gd name="T46" fmla="*/ 5 w 229"/>
                  <a:gd name="T47" fmla="*/ 23 h 181"/>
                  <a:gd name="T48" fmla="*/ 8 w 229"/>
                  <a:gd name="T49" fmla="*/ 23 h 181"/>
                  <a:gd name="T50" fmla="*/ 220 w 229"/>
                  <a:gd name="T51" fmla="*/ 23 h 181"/>
                  <a:gd name="T52" fmla="*/ 229 w 229"/>
                  <a:gd name="T53" fmla="*/ 27 h 181"/>
                  <a:gd name="T54" fmla="*/ 229 w 229"/>
                  <a:gd name="T55" fmla="*/ 12 h 181"/>
                  <a:gd name="T56" fmla="*/ 218 w 229"/>
                  <a:gd name="T57" fmla="*/ 0 h 181"/>
                  <a:gd name="T58" fmla="*/ 183 w 229"/>
                  <a:gd name="T59" fmla="*/ 16 h 181"/>
                  <a:gd name="T60" fmla="*/ 173 w 229"/>
                  <a:gd name="T61" fmla="*/ 16 h 181"/>
                  <a:gd name="T62" fmla="*/ 173 w 229"/>
                  <a:gd name="T63" fmla="*/ 14 h 181"/>
                  <a:gd name="T64" fmla="*/ 183 w 229"/>
                  <a:gd name="T65" fmla="*/ 14 h 181"/>
                  <a:gd name="T66" fmla="*/ 183 w 229"/>
                  <a:gd name="T67" fmla="*/ 16 h 181"/>
                  <a:gd name="T68" fmla="*/ 197 w 229"/>
                  <a:gd name="T69" fmla="*/ 16 h 181"/>
                  <a:gd name="T70" fmla="*/ 189 w 229"/>
                  <a:gd name="T71" fmla="*/ 16 h 181"/>
                  <a:gd name="T72" fmla="*/ 189 w 229"/>
                  <a:gd name="T73" fmla="*/ 8 h 181"/>
                  <a:gd name="T74" fmla="*/ 197 w 229"/>
                  <a:gd name="T75" fmla="*/ 8 h 181"/>
                  <a:gd name="T76" fmla="*/ 197 w 229"/>
                  <a:gd name="T77" fmla="*/ 16 h 181"/>
                  <a:gd name="T78" fmla="*/ 216 w 229"/>
                  <a:gd name="T79" fmla="*/ 16 h 181"/>
                  <a:gd name="T80" fmla="*/ 213 w 229"/>
                  <a:gd name="T81" fmla="*/ 16 h 181"/>
                  <a:gd name="T82" fmla="*/ 211 w 229"/>
                  <a:gd name="T83" fmla="*/ 14 h 181"/>
                  <a:gd name="T84" fmla="*/ 210 w 229"/>
                  <a:gd name="T85" fmla="*/ 13 h 181"/>
                  <a:gd name="T86" fmla="*/ 207 w 229"/>
                  <a:gd name="T87" fmla="*/ 16 h 181"/>
                  <a:gd name="T88" fmla="*/ 207 w 229"/>
                  <a:gd name="T89" fmla="*/ 16 h 181"/>
                  <a:gd name="T90" fmla="*/ 205 w 229"/>
                  <a:gd name="T91" fmla="*/ 16 h 181"/>
                  <a:gd name="T92" fmla="*/ 209 w 229"/>
                  <a:gd name="T93" fmla="*/ 12 h 181"/>
                  <a:gd name="T94" fmla="*/ 205 w 229"/>
                  <a:gd name="T95" fmla="*/ 8 h 181"/>
                  <a:gd name="T96" fmla="*/ 207 w 229"/>
                  <a:gd name="T97" fmla="*/ 8 h 181"/>
                  <a:gd name="T98" fmla="*/ 210 w 229"/>
                  <a:gd name="T99" fmla="*/ 11 h 181"/>
                  <a:gd name="T100" fmla="*/ 213 w 229"/>
                  <a:gd name="T101" fmla="*/ 8 h 181"/>
                  <a:gd name="T102" fmla="*/ 216 w 229"/>
                  <a:gd name="T103" fmla="*/ 8 h 181"/>
                  <a:gd name="T104" fmla="*/ 211 w 229"/>
                  <a:gd name="T105" fmla="*/ 12 h 181"/>
                  <a:gd name="T106" fmla="*/ 216 w 229"/>
                  <a:gd name="T107"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181">
                    <a:moveTo>
                      <a:pt x="218" y="32"/>
                    </a:moveTo>
                    <a:cubicBezTo>
                      <a:pt x="204" y="32"/>
                      <a:pt x="204" y="32"/>
                      <a:pt x="204" y="32"/>
                    </a:cubicBezTo>
                    <a:cubicBezTo>
                      <a:pt x="205" y="35"/>
                      <a:pt x="206" y="39"/>
                      <a:pt x="206" y="42"/>
                    </a:cubicBezTo>
                    <a:cubicBezTo>
                      <a:pt x="206" y="44"/>
                      <a:pt x="206" y="44"/>
                      <a:pt x="206" y="44"/>
                    </a:cubicBezTo>
                    <a:cubicBezTo>
                      <a:pt x="218" y="44"/>
                      <a:pt x="218" y="44"/>
                      <a:pt x="218" y="44"/>
                    </a:cubicBezTo>
                    <a:cubicBezTo>
                      <a:pt x="218" y="44"/>
                      <a:pt x="218" y="44"/>
                      <a:pt x="218" y="44"/>
                    </a:cubicBezTo>
                    <a:cubicBezTo>
                      <a:pt x="218" y="170"/>
                      <a:pt x="218" y="170"/>
                      <a:pt x="218" y="170"/>
                    </a:cubicBezTo>
                    <a:cubicBezTo>
                      <a:pt x="218" y="170"/>
                      <a:pt x="218" y="170"/>
                      <a:pt x="218" y="170"/>
                    </a:cubicBezTo>
                    <a:cubicBezTo>
                      <a:pt x="206" y="170"/>
                      <a:pt x="206" y="170"/>
                      <a:pt x="206" y="170"/>
                    </a:cubicBezTo>
                    <a:cubicBezTo>
                      <a:pt x="206" y="181"/>
                      <a:pt x="206" y="181"/>
                      <a:pt x="206" y="181"/>
                    </a:cubicBezTo>
                    <a:cubicBezTo>
                      <a:pt x="218" y="181"/>
                      <a:pt x="218" y="181"/>
                      <a:pt x="218" y="181"/>
                    </a:cubicBezTo>
                    <a:cubicBezTo>
                      <a:pt x="224" y="181"/>
                      <a:pt x="229" y="176"/>
                      <a:pt x="229" y="170"/>
                    </a:cubicBezTo>
                    <a:cubicBezTo>
                      <a:pt x="229" y="44"/>
                      <a:pt x="229" y="44"/>
                      <a:pt x="229" y="44"/>
                    </a:cubicBezTo>
                    <a:cubicBezTo>
                      <a:pt x="229" y="37"/>
                      <a:pt x="224" y="32"/>
                      <a:pt x="218" y="32"/>
                    </a:cubicBezTo>
                    <a:close/>
                    <a:moveTo>
                      <a:pt x="196" y="9"/>
                    </a:moveTo>
                    <a:cubicBezTo>
                      <a:pt x="191" y="9"/>
                      <a:pt x="191" y="9"/>
                      <a:pt x="191" y="9"/>
                    </a:cubicBezTo>
                    <a:cubicBezTo>
                      <a:pt x="191" y="15"/>
                      <a:pt x="191" y="15"/>
                      <a:pt x="191" y="15"/>
                    </a:cubicBezTo>
                    <a:cubicBezTo>
                      <a:pt x="196" y="15"/>
                      <a:pt x="196" y="15"/>
                      <a:pt x="196" y="15"/>
                    </a:cubicBezTo>
                    <a:lnTo>
                      <a:pt x="196" y="9"/>
                    </a:lnTo>
                    <a:close/>
                    <a:moveTo>
                      <a:pt x="218" y="0"/>
                    </a:moveTo>
                    <a:cubicBezTo>
                      <a:pt x="11" y="0"/>
                      <a:pt x="11" y="0"/>
                      <a:pt x="11" y="0"/>
                    </a:cubicBezTo>
                    <a:cubicBezTo>
                      <a:pt x="5" y="0"/>
                      <a:pt x="0" y="5"/>
                      <a:pt x="0" y="12"/>
                    </a:cubicBezTo>
                    <a:cubicBezTo>
                      <a:pt x="0" y="23"/>
                      <a:pt x="0" y="23"/>
                      <a:pt x="0" y="23"/>
                    </a:cubicBezTo>
                    <a:cubicBezTo>
                      <a:pt x="5" y="23"/>
                      <a:pt x="5" y="23"/>
                      <a:pt x="5" y="23"/>
                    </a:cubicBezTo>
                    <a:cubicBezTo>
                      <a:pt x="6" y="23"/>
                      <a:pt x="7" y="23"/>
                      <a:pt x="8" y="23"/>
                    </a:cubicBezTo>
                    <a:cubicBezTo>
                      <a:pt x="220" y="23"/>
                      <a:pt x="220" y="23"/>
                      <a:pt x="220" y="23"/>
                    </a:cubicBezTo>
                    <a:cubicBezTo>
                      <a:pt x="224" y="23"/>
                      <a:pt x="227" y="25"/>
                      <a:pt x="229" y="27"/>
                    </a:cubicBezTo>
                    <a:cubicBezTo>
                      <a:pt x="229" y="12"/>
                      <a:pt x="229" y="12"/>
                      <a:pt x="229" y="12"/>
                    </a:cubicBezTo>
                    <a:cubicBezTo>
                      <a:pt x="229" y="5"/>
                      <a:pt x="224" y="0"/>
                      <a:pt x="218" y="0"/>
                    </a:cubicBezTo>
                    <a:close/>
                    <a:moveTo>
                      <a:pt x="183" y="16"/>
                    </a:moveTo>
                    <a:cubicBezTo>
                      <a:pt x="173" y="16"/>
                      <a:pt x="173" y="16"/>
                      <a:pt x="173" y="16"/>
                    </a:cubicBezTo>
                    <a:cubicBezTo>
                      <a:pt x="173" y="14"/>
                      <a:pt x="173" y="14"/>
                      <a:pt x="173" y="14"/>
                    </a:cubicBezTo>
                    <a:cubicBezTo>
                      <a:pt x="183" y="14"/>
                      <a:pt x="183" y="14"/>
                      <a:pt x="183" y="14"/>
                    </a:cubicBezTo>
                    <a:lnTo>
                      <a:pt x="183" y="16"/>
                    </a:lnTo>
                    <a:close/>
                    <a:moveTo>
                      <a:pt x="197" y="16"/>
                    </a:moveTo>
                    <a:cubicBezTo>
                      <a:pt x="189" y="16"/>
                      <a:pt x="189" y="16"/>
                      <a:pt x="189" y="16"/>
                    </a:cubicBezTo>
                    <a:cubicBezTo>
                      <a:pt x="189" y="8"/>
                      <a:pt x="189" y="8"/>
                      <a:pt x="189" y="8"/>
                    </a:cubicBezTo>
                    <a:cubicBezTo>
                      <a:pt x="197" y="8"/>
                      <a:pt x="197" y="8"/>
                      <a:pt x="197" y="8"/>
                    </a:cubicBezTo>
                    <a:lnTo>
                      <a:pt x="197" y="16"/>
                    </a:lnTo>
                    <a:close/>
                    <a:moveTo>
                      <a:pt x="216" y="16"/>
                    </a:moveTo>
                    <a:cubicBezTo>
                      <a:pt x="213" y="16"/>
                      <a:pt x="213" y="16"/>
                      <a:pt x="213" y="16"/>
                    </a:cubicBezTo>
                    <a:cubicBezTo>
                      <a:pt x="211" y="14"/>
                      <a:pt x="211" y="14"/>
                      <a:pt x="211" y="14"/>
                    </a:cubicBezTo>
                    <a:cubicBezTo>
                      <a:pt x="210" y="13"/>
                      <a:pt x="210" y="13"/>
                      <a:pt x="210" y="13"/>
                    </a:cubicBezTo>
                    <a:cubicBezTo>
                      <a:pt x="207" y="16"/>
                      <a:pt x="207" y="16"/>
                      <a:pt x="207" y="16"/>
                    </a:cubicBezTo>
                    <a:cubicBezTo>
                      <a:pt x="207" y="16"/>
                      <a:pt x="207" y="16"/>
                      <a:pt x="207" y="16"/>
                    </a:cubicBezTo>
                    <a:cubicBezTo>
                      <a:pt x="205" y="16"/>
                      <a:pt x="205" y="16"/>
                      <a:pt x="205" y="16"/>
                    </a:cubicBezTo>
                    <a:cubicBezTo>
                      <a:pt x="209" y="12"/>
                      <a:pt x="209" y="12"/>
                      <a:pt x="209" y="12"/>
                    </a:cubicBezTo>
                    <a:cubicBezTo>
                      <a:pt x="205" y="8"/>
                      <a:pt x="205" y="8"/>
                      <a:pt x="205" y="8"/>
                    </a:cubicBezTo>
                    <a:cubicBezTo>
                      <a:pt x="207" y="8"/>
                      <a:pt x="207" y="8"/>
                      <a:pt x="207" y="8"/>
                    </a:cubicBezTo>
                    <a:cubicBezTo>
                      <a:pt x="210" y="11"/>
                      <a:pt x="210" y="11"/>
                      <a:pt x="210" y="11"/>
                    </a:cubicBezTo>
                    <a:cubicBezTo>
                      <a:pt x="213" y="8"/>
                      <a:pt x="213" y="8"/>
                      <a:pt x="213" y="8"/>
                    </a:cubicBezTo>
                    <a:cubicBezTo>
                      <a:pt x="216" y="8"/>
                      <a:pt x="216" y="8"/>
                      <a:pt x="216" y="8"/>
                    </a:cubicBezTo>
                    <a:cubicBezTo>
                      <a:pt x="211" y="12"/>
                      <a:pt x="211" y="12"/>
                      <a:pt x="211" y="12"/>
                    </a:cubicBezTo>
                    <a:lnTo>
                      <a:pt x="2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3" name="Freeform 11"/>
              <p:cNvSpPr>
                <a:spLocks/>
              </p:cNvSpPr>
              <p:nvPr/>
            </p:nvSpPr>
            <p:spPr bwMode="auto">
              <a:xfrm>
                <a:off x="944563" y="4443413"/>
                <a:ext cx="288925" cy="288925"/>
              </a:xfrm>
              <a:custGeom>
                <a:avLst/>
                <a:gdLst>
                  <a:gd name="T0" fmla="*/ 73 w 76"/>
                  <a:gd name="T1" fmla="*/ 52 h 76"/>
                  <a:gd name="T2" fmla="*/ 76 w 76"/>
                  <a:gd name="T3" fmla="*/ 51 h 76"/>
                  <a:gd name="T4" fmla="*/ 76 w 76"/>
                  <a:gd name="T5" fmla="*/ 4 h 76"/>
                  <a:gd name="T6" fmla="*/ 72 w 76"/>
                  <a:gd name="T7" fmla="*/ 0 h 76"/>
                  <a:gd name="T8" fmla="*/ 25 w 76"/>
                  <a:gd name="T9" fmla="*/ 0 h 76"/>
                  <a:gd name="T10" fmla="*/ 24 w 76"/>
                  <a:gd name="T11" fmla="*/ 3 h 76"/>
                  <a:gd name="T12" fmla="*/ 31 w 76"/>
                  <a:gd name="T13" fmla="*/ 10 h 76"/>
                  <a:gd name="T14" fmla="*/ 31 w 76"/>
                  <a:gd name="T15" fmla="*/ 16 h 76"/>
                  <a:gd name="T16" fmla="*/ 2 w 76"/>
                  <a:gd name="T17" fmla="*/ 45 h 76"/>
                  <a:gd name="T18" fmla="*/ 2 w 76"/>
                  <a:gd name="T19" fmla="*/ 51 h 76"/>
                  <a:gd name="T20" fmla="*/ 25 w 76"/>
                  <a:gd name="T21" fmla="*/ 74 h 76"/>
                  <a:gd name="T22" fmla="*/ 31 w 76"/>
                  <a:gd name="T23" fmla="*/ 74 h 76"/>
                  <a:gd name="T24" fmla="*/ 60 w 76"/>
                  <a:gd name="T25" fmla="*/ 45 h 76"/>
                  <a:gd name="T26" fmla="*/ 66 w 76"/>
                  <a:gd name="T27" fmla="*/ 45 h 76"/>
                  <a:gd name="T28" fmla="*/ 73 w 76"/>
                  <a:gd name="T29" fmla="*/ 5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73" y="52"/>
                    </a:moveTo>
                    <a:cubicBezTo>
                      <a:pt x="74" y="54"/>
                      <a:pt x="76" y="53"/>
                      <a:pt x="76" y="51"/>
                    </a:cubicBezTo>
                    <a:cubicBezTo>
                      <a:pt x="76" y="4"/>
                      <a:pt x="76" y="4"/>
                      <a:pt x="76" y="4"/>
                    </a:cubicBezTo>
                    <a:cubicBezTo>
                      <a:pt x="76" y="2"/>
                      <a:pt x="74" y="0"/>
                      <a:pt x="72" y="0"/>
                    </a:cubicBezTo>
                    <a:cubicBezTo>
                      <a:pt x="25" y="0"/>
                      <a:pt x="25" y="0"/>
                      <a:pt x="25" y="0"/>
                    </a:cubicBezTo>
                    <a:cubicBezTo>
                      <a:pt x="23" y="0"/>
                      <a:pt x="22" y="1"/>
                      <a:pt x="24" y="3"/>
                    </a:cubicBezTo>
                    <a:cubicBezTo>
                      <a:pt x="31" y="10"/>
                      <a:pt x="31" y="10"/>
                      <a:pt x="31" y="10"/>
                    </a:cubicBezTo>
                    <a:cubicBezTo>
                      <a:pt x="32" y="11"/>
                      <a:pt x="32" y="14"/>
                      <a:pt x="31" y="16"/>
                    </a:cubicBezTo>
                    <a:cubicBezTo>
                      <a:pt x="2" y="45"/>
                      <a:pt x="2" y="45"/>
                      <a:pt x="2" y="45"/>
                    </a:cubicBezTo>
                    <a:cubicBezTo>
                      <a:pt x="0" y="46"/>
                      <a:pt x="0" y="49"/>
                      <a:pt x="2" y="51"/>
                    </a:cubicBezTo>
                    <a:cubicBezTo>
                      <a:pt x="25" y="74"/>
                      <a:pt x="25" y="74"/>
                      <a:pt x="25" y="74"/>
                    </a:cubicBezTo>
                    <a:cubicBezTo>
                      <a:pt x="27" y="76"/>
                      <a:pt x="29" y="76"/>
                      <a:pt x="31" y="74"/>
                    </a:cubicBezTo>
                    <a:cubicBezTo>
                      <a:pt x="60" y="45"/>
                      <a:pt x="60" y="45"/>
                      <a:pt x="60" y="45"/>
                    </a:cubicBezTo>
                    <a:cubicBezTo>
                      <a:pt x="62" y="43"/>
                      <a:pt x="64" y="43"/>
                      <a:pt x="66" y="45"/>
                    </a:cubicBez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4" name="Freeform 12"/>
              <p:cNvSpPr>
                <a:spLocks noEditPoints="1"/>
              </p:cNvSpPr>
              <p:nvPr/>
            </p:nvSpPr>
            <p:spPr bwMode="auto">
              <a:xfrm>
                <a:off x="638175" y="4170363"/>
                <a:ext cx="871538" cy="687387"/>
              </a:xfrm>
              <a:custGeom>
                <a:avLst/>
                <a:gdLst>
                  <a:gd name="T0" fmla="*/ 190 w 230"/>
                  <a:gd name="T1" fmla="*/ 16 h 181"/>
                  <a:gd name="T2" fmla="*/ 198 w 230"/>
                  <a:gd name="T3" fmla="*/ 16 h 181"/>
                  <a:gd name="T4" fmla="*/ 198 w 230"/>
                  <a:gd name="T5" fmla="*/ 7 h 181"/>
                  <a:gd name="T6" fmla="*/ 190 w 230"/>
                  <a:gd name="T7" fmla="*/ 7 h 181"/>
                  <a:gd name="T8" fmla="*/ 190 w 230"/>
                  <a:gd name="T9" fmla="*/ 16 h 181"/>
                  <a:gd name="T10" fmla="*/ 191 w 230"/>
                  <a:gd name="T11" fmla="*/ 9 h 181"/>
                  <a:gd name="T12" fmla="*/ 197 w 230"/>
                  <a:gd name="T13" fmla="*/ 9 h 181"/>
                  <a:gd name="T14" fmla="*/ 197 w 230"/>
                  <a:gd name="T15" fmla="*/ 14 h 181"/>
                  <a:gd name="T16" fmla="*/ 191 w 230"/>
                  <a:gd name="T17" fmla="*/ 14 h 181"/>
                  <a:gd name="T18" fmla="*/ 191 w 230"/>
                  <a:gd name="T19" fmla="*/ 9 h 181"/>
                  <a:gd name="T20" fmla="*/ 174 w 230"/>
                  <a:gd name="T21" fmla="*/ 16 h 181"/>
                  <a:gd name="T22" fmla="*/ 184 w 230"/>
                  <a:gd name="T23" fmla="*/ 16 h 181"/>
                  <a:gd name="T24" fmla="*/ 184 w 230"/>
                  <a:gd name="T25" fmla="*/ 14 h 181"/>
                  <a:gd name="T26" fmla="*/ 174 w 230"/>
                  <a:gd name="T27" fmla="*/ 14 h 181"/>
                  <a:gd name="T28" fmla="*/ 174 w 230"/>
                  <a:gd name="T29" fmla="*/ 16 h 181"/>
                  <a:gd name="T30" fmla="*/ 218 w 230"/>
                  <a:gd name="T31" fmla="*/ 43 h 181"/>
                  <a:gd name="T32" fmla="*/ 12 w 230"/>
                  <a:gd name="T33" fmla="*/ 43 h 181"/>
                  <a:gd name="T34" fmla="*/ 12 w 230"/>
                  <a:gd name="T35" fmla="*/ 43 h 181"/>
                  <a:gd name="T36" fmla="*/ 12 w 230"/>
                  <a:gd name="T37" fmla="*/ 169 h 181"/>
                  <a:gd name="T38" fmla="*/ 12 w 230"/>
                  <a:gd name="T39" fmla="*/ 169 h 181"/>
                  <a:gd name="T40" fmla="*/ 218 w 230"/>
                  <a:gd name="T41" fmla="*/ 169 h 181"/>
                  <a:gd name="T42" fmla="*/ 218 w 230"/>
                  <a:gd name="T43" fmla="*/ 169 h 181"/>
                  <a:gd name="T44" fmla="*/ 218 w 230"/>
                  <a:gd name="T45" fmla="*/ 43 h 181"/>
                  <a:gd name="T46" fmla="*/ 218 w 230"/>
                  <a:gd name="T47" fmla="*/ 43 h 181"/>
                  <a:gd name="T48" fmla="*/ 213 w 230"/>
                  <a:gd name="T49" fmla="*/ 7 h 181"/>
                  <a:gd name="T50" fmla="*/ 211 w 230"/>
                  <a:gd name="T51" fmla="*/ 10 h 181"/>
                  <a:gd name="T52" fmla="*/ 208 w 230"/>
                  <a:gd name="T53" fmla="*/ 7 h 181"/>
                  <a:gd name="T54" fmla="*/ 205 w 230"/>
                  <a:gd name="T55" fmla="*/ 7 h 181"/>
                  <a:gd name="T56" fmla="*/ 209 w 230"/>
                  <a:gd name="T57" fmla="*/ 11 h 181"/>
                  <a:gd name="T58" fmla="*/ 205 w 230"/>
                  <a:gd name="T59" fmla="*/ 16 h 181"/>
                  <a:gd name="T60" fmla="*/ 208 w 230"/>
                  <a:gd name="T61" fmla="*/ 16 h 181"/>
                  <a:gd name="T62" fmla="*/ 208 w 230"/>
                  <a:gd name="T63" fmla="*/ 15 h 181"/>
                  <a:gd name="T64" fmla="*/ 211 w 230"/>
                  <a:gd name="T65" fmla="*/ 13 h 181"/>
                  <a:gd name="T66" fmla="*/ 212 w 230"/>
                  <a:gd name="T67" fmla="*/ 14 h 181"/>
                  <a:gd name="T68" fmla="*/ 213 w 230"/>
                  <a:gd name="T69" fmla="*/ 16 h 181"/>
                  <a:gd name="T70" fmla="*/ 216 w 230"/>
                  <a:gd name="T71" fmla="*/ 16 h 181"/>
                  <a:gd name="T72" fmla="*/ 212 w 230"/>
                  <a:gd name="T73" fmla="*/ 11 h 181"/>
                  <a:gd name="T74" fmla="*/ 216 w 230"/>
                  <a:gd name="T75" fmla="*/ 7 h 181"/>
                  <a:gd name="T76" fmla="*/ 213 w 230"/>
                  <a:gd name="T77" fmla="*/ 7 h 181"/>
                  <a:gd name="T78" fmla="*/ 230 w 230"/>
                  <a:gd name="T79" fmla="*/ 169 h 181"/>
                  <a:gd name="T80" fmla="*/ 218 w 230"/>
                  <a:gd name="T81" fmla="*/ 181 h 181"/>
                  <a:gd name="T82" fmla="*/ 12 w 230"/>
                  <a:gd name="T83" fmla="*/ 181 h 181"/>
                  <a:gd name="T84" fmla="*/ 0 w 230"/>
                  <a:gd name="T85" fmla="*/ 169 h 181"/>
                  <a:gd name="T86" fmla="*/ 0 w 230"/>
                  <a:gd name="T87" fmla="*/ 43 h 181"/>
                  <a:gd name="T88" fmla="*/ 12 w 230"/>
                  <a:gd name="T89" fmla="*/ 32 h 181"/>
                  <a:gd name="T90" fmla="*/ 218 w 230"/>
                  <a:gd name="T91" fmla="*/ 32 h 181"/>
                  <a:gd name="T92" fmla="*/ 230 w 230"/>
                  <a:gd name="T93" fmla="*/ 43 h 181"/>
                  <a:gd name="T94" fmla="*/ 230 w 230"/>
                  <a:gd name="T95" fmla="*/ 169 h 181"/>
                  <a:gd name="T96" fmla="*/ 230 w 230"/>
                  <a:gd name="T97" fmla="*/ 27 h 181"/>
                  <a:gd name="T98" fmla="*/ 221 w 230"/>
                  <a:gd name="T99" fmla="*/ 22 h 181"/>
                  <a:gd name="T100" fmla="*/ 8 w 230"/>
                  <a:gd name="T101" fmla="*/ 22 h 181"/>
                  <a:gd name="T102" fmla="*/ 0 w 230"/>
                  <a:gd name="T103" fmla="*/ 26 h 181"/>
                  <a:gd name="T104" fmla="*/ 0 w 230"/>
                  <a:gd name="T105" fmla="*/ 11 h 181"/>
                  <a:gd name="T106" fmla="*/ 12 w 230"/>
                  <a:gd name="T107" fmla="*/ 0 h 181"/>
                  <a:gd name="T108" fmla="*/ 218 w 230"/>
                  <a:gd name="T109" fmla="*/ 0 h 181"/>
                  <a:gd name="T110" fmla="*/ 230 w 230"/>
                  <a:gd name="T111" fmla="*/ 11 h 181"/>
                  <a:gd name="T112" fmla="*/ 230 w 230"/>
                  <a:gd name="T113" fmla="*/ 2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 h="181">
                    <a:moveTo>
                      <a:pt x="190" y="16"/>
                    </a:moveTo>
                    <a:cubicBezTo>
                      <a:pt x="198" y="16"/>
                      <a:pt x="198" y="16"/>
                      <a:pt x="198" y="16"/>
                    </a:cubicBezTo>
                    <a:cubicBezTo>
                      <a:pt x="198" y="7"/>
                      <a:pt x="198" y="7"/>
                      <a:pt x="198" y="7"/>
                    </a:cubicBezTo>
                    <a:cubicBezTo>
                      <a:pt x="190" y="7"/>
                      <a:pt x="190" y="7"/>
                      <a:pt x="190" y="7"/>
                    </a:cubicBezTo>
                    <a:lnTo>
                      <a:pt x="190" y="16"/>
                    </a:lnTo>
                    <a:close/>
                    <a:moveTo>
                      <a:pt x="191" y="9"/>
                    </a:moveTo>
                    <a:cubicBezTo>
                      <a:pt x="197" y="9"/>
                      <a:pt x="197" y="9"/>
                      <a:pt x="197" y="9"/>
                    </a:cubicBezTo>
                    <a:cubicBezTo>
                      <a:pt x="197" y="14"/>
                      <a:pt x="197" y="14"/>
                      <a:pt x="197" y="14"/>
                    </a:cubicBezTo>
                    <a:cubicBezTo>
                      <a:pt x="191" y="14"/>
                      <a:pt x="191" y="14"/>
                      <a:pt x="191" y="14"/>
                    </a:cubicBezTo>
                    <a:lnTo>
                      <a:pt x="191" y="9"/>
                    </a:lnTo>
                    <a:close/>
                    <a:moveTo>
                      <a:pt x="174" y="16"/>
                    </a:moveTo>
                    <a:cubicBezTo>
                      <a:pt x="184" y="16"/>
                      <a:pt x="184" y="16"/>
                      <a:pt x="184" y="16"/>
                    </a:cubicBezTo>
                    <a:cubicBezTo>
                      <a:pt x="184" y="14"/>
                      <a:pt x="184" y="14"/>
                      <a:pt x="184" y="14"/>
                    </a:cubicBezTo>
                    <a:cubicBezTo>
                      <a:pt x="174" y="14"/>
                      <a:pt x="174" y="14"/>
                      <a:pt x="174" y="14"/>
                    </a:cubicBezTo>
                    <a:lnTo>
                      <a:pt x="174" y="16"/>
                    </a:lnTo>
                    <a:close/>
                    <a:moveTo>
                      <a:pt x="218" y="43"/>
                    </a:moveTo>
                    <a:cubicBezTo>
                      <a:pt x="12" y="43"/>
                      <a:pt x="12" y="43"/>
                      <a:pt x="12" y="43"/>
                    </a:cubicBezTo>
                    <a:cubicBezTo>
                      <a:pt x="12" y="43"/>
                      <a:pt x="12" y="43"/>
                      <a:pt x="12" y="43"/>
                    </a:cubicBezTo>
                    <a:cubicBezTo>
                      <a:pt x="12" y="169"/>
                      <a:pt x="12" y="169"/>
                      <a:pt x="12" y="169"/>
                    </a:cubicBezTo>
                    <a:cubicBezTo>
                      <a:pt x="12" y="169"/>
                      <a:pt x="12" y="169"/>
                      <a:pt x="12" y="169"/>
                    </a:cubicBezTo>
                    <a:cubicBezTo>
                      <a:pt x="218" y="169"/>
                      <a:pt x="218" y="169"/>
                      <a:pt x="218" y="169"/>
                    </a:cubicBezTo>
                    <a:cubicBezTo>
                      <a:pt x="218" y="169"/>
                      <a:pt x="218" y="169"/>
                      <a:pt x="218" y="169"/>
                    </a:cubicBezTo>
                    <a:cubicBezTo>
                      <a:pt x="218" y="43"/>
                      <a:pt x="218" y="43"/>
                      <a:pt x="218" y="43"/>
                    </a:cubicBezTo>
                    <a:cubicBezTo>
                      <a:pt x="218" y="43"/>
                      <a:pt x="218" y="43"/>
                      <a:pt x="218" y="43"/>
                    </a:cubicBezTo>
                    <a:close/>
                    <a:moveTo>
                      <a:pt x="213" y="7"/>
                    </a:moveTo>
                    <a:cubicBezTo>
                      <a:pt x="211" y="10"/>
                      <a:pt x="211" y="10"/>
                      <a:pt x="211" y="10"/>
                    </a:cubicBezTo>
                    <a:cubicBezTo>
                      <a:pt x="208" y="7"/>
                      <a:pt x="208" y="7"/>
                      <a:pt x="208" y="7"/>
                    </a:cubicBezTo>
                    <a:cubicBezTo>
                      <a:pt x="205" y="7"/>
                      <a:pt x="205" y="7"/>
                      <a:pt x="205" y="7"/>
                    </a:cubicBezTo>
                    <a:cubicBezTo>
                      <a:pt x="209" y="11"/>
                      <a:pt x="209" y="11"/>
                      <a:pt x="209" y="11"/>
                    </a:cubicBezTo>
                    <a:cubicBezTo>
                      <a:pt x="205" y="16"/>
                      <a:pt x="205" y="16"/>
                      <a:pt x="205" y="16"/>
                    </a:cubicBezTo>
                    <a:cubicBezTo>
                      <a:pt x="208" y="16"/>
                      <a:pt x="208" y="16"/>
                      <a:pt x="208" y="16"/>
                    </a:cubicBezTo>
                    <a:cubicBezTo>
                      <a:pt x="208" y="15"/>
                      <a:pt x="208" y="15"/>
                      <a:pt x="208" y="15"/>
                    </a:cubicBezTo>
                    <a:cubicBezTo>
                      <a:pt x="211" y="13"/>
                      <a:pt x="211" y="13"/>
                      <a:pt x="211" y="13"/>
                    </a:cubicBezTo>
                    <a:cubicBezTo>
                      <a:pt x="212" y="14"/>
                      <a:pt x="212" y="14"/>
                      <a:pt x="212" y="14"/>
                    </a:cubicBezTo>
                    <a:cubicBezTo>
                      <a:pt x="213" y="16"/>
                      <a:pt x="213" y="16"/>
                      <a:pt x="213" y="16"/>
                    </a:cubicBezTo>
                    <a:cubicBezTo>
                      <a:pt x="216" y="16"/>
                      <a:pt x="216" y="16"/>
                      <a:pt x="216" y="16"/>
                    </a:cubicBezTo>
                    <a:cubicBezTo>
                      <a:pt x="212" y="11"/>
                      <a:pt x="212" y="11"/>
                      <a:pt x="212" y="11"/>
                    </a:cubicBezTo>
                    <a:cubicBezTo>
                      <a:pt x="216" y="7"/>
                      <a:pt x="216" y="7"/>
                      <a:pt x="216" y="7"/>
                    </a:cubicBezTo>
                    <a:lnTo>
                      <a:pt x="213" y="7"/>
                    </a:lnTo>
                    <a:close/>
                    <a:moveTo>
                      <a:pt x="230" y="169"/>
                    </a:moveTo>
                    <a:cubicBezTo>
                      <a:pt x="230" y="176"/>
                      <a:pt x="225" y="181"/>
                      <a:pt x="218" y="181"/>
                    </a:cubicBezTo>
                    <a:cubicBezTo>
                      <a:pt x="12" y="181"/>
                      <a:pt x="12" y="181"/>
                      <a:pt x="12" y="181"/>
                    </a:cubicBezTo>
                    <a:cubicBezTo>
                      <a:pt x="5" y="181"/>
                      <a:pt x="0" y="176"/>
                      <a:pt x="0" y="169"/>
                    </a:cubicBezTo>
                    <a:cubicBezTo>
                      <a:pt x="0" y="43"/>
                      <a:pt x="0" y="43"/>
                      <a:pt x="0" y="43"/>
                    </a:cubicBezTo>
                    <a:cubicBezTo>
                      <a:pt x="0" y="37"/>
                      <a:pt x="5" y="32"/>
                      <a:pt x="12" y="32"/>
                    </a:cubicBezTo>
                    <a:cubicBezTo>
                      <a:pt x="218" y="32"/>
                      <a:pt x="218" y="32"/>
                      <a:pt x="218" y="32"/>
                    </a:cubicBezTo>
                    <a:cubicBezTo>
                      <a:pt x="225" y="32"/>
                      <a:pt x="230" y="37"/>
                      <a:pt x="230" y="43"/>
                    </a:cubicBezTo>
                    <a:lnTo>
                      <a:pt x="230" y="169"/>
                    </a:lnTo>
                    <a:close/>
                    <a:moveTo>
                      <a:pt x="230" y="27"/>
                    </a:moveTo>
                    <a:cubicBezTo>
                      <a:pt x="228" y="24"/>
                      <a:pt x="224" y="22"/>
                      <a:pt x="221" y="22"/>
                    </a:cubicBezTo>
                    <a:cubicBezTo>
                      <a:pt x="8" y="22"/>
                      <a:pt x="8" y="22"/>
                      <a:pt x="8" y="22"/>
                    </a:cubicBezTo>
                    <a:cubicBezTo>
                      <a:pt x="5" y="22"/>
                      <a:pt x="2" y="24"/>
                      <a:pt x="0" y="26"/>
                    </a:cubicBezTo>
                    <a:cubicBezTo>
                      <a:pt x="0" y="11"/>
                      <a:pt x="0" y="11"/>
                      <a:pt x="0" y="11"/>
                    </a:cubicBezTo>
                    <a:cubicBezTo>
                      <a:pt x="0" y="5"/>
                      <a:pt x="5" y="0"/>
                      <a:pt x="12" y="0"/>
                    </a:cubicBezTo>
                    <a:cubicBezTo>
                      <a:pt x="218" y="0"/>
                      <a:pt x="218" y="0"/>
                      <a:pt x="218" y="0"/>
                    </a:cubicBezTo>
                    <a:cubicBezTo>
                      <a:pt x="225" y="0"/>
                      <a:pt x="230" y="5"/>
                      <a:pt x="230" y="11"/>
                    </a:cubicBezTo>
                    <a:lnTo>
                      <a:pt x="23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grpSp>
          <p:nvGrpSpPr>
            <p:cNvPr id="21" name="Group 20"/>
            <p:cNvGrpSpPr/>
            <p:nvPr/>
          </p:nvGrpSpPr>
          <p:grpSpPr>
            <a:xfrm>
              <a:off x="6579257" y="2397063"/>
              <a:ext cx="387028" cy="319462"/>
              <a:chOff x="2295525" y="4092575"/>
              <a:chExt cx="936626" cy="773113"/>
            </a:xfrm>
            <a:solidFill>
              <a:schemeClr val="bg1"/>
            </a:solidFill>
          </p:grpSpPr>
          <p:sp>
            <p:nvSpPr>
              <p:cNvPr id="19" name="Freeform 16"/>
              <p:cNvSpPr>
                <a:spLocks noEditPoints="1"/>
              </p:cNvSpPr>
              <p:nvPr/>
            </p:nvSpPr>
            <p:spPr bwMode="auto">
              <a:xfrm>
                <a:off x="2735263" y="4092575"/>
                <a:ext cx="496888" cy="498475"/>
              </a:xfrm>
              <a:custGeom>
                <a:avLst/>
                <a:gdLst>
                  <a:gd name="T0" fmla="*/ 107 w 131"/>
                  <a:gd name="T1" fmla="*/ 89 h 131"/>
                  <a:gd name="T2" fmla="*/ 112 w 131"/>
                  <a:gd name="T3" fmla="*/ 78 h 131"/>
                  <a:gd name="T4" fmla="*/ 131 w 131"/>
                  <a:gd name="T5" fmla="*/ 72 h 131"/>
                  <a:gd name="T6" fmla="*/ 131 w 131"/>
                  <a:gd name="T7" fmla="*/ 72 h 131"/>
                  <a:gd name="T8" fmla="*/ 131 w 131"/>
                  <a:gd name="T9" fmla="*/ 56 h 131"/>
                  <a:gd name="T10" fmla="*/ 128 w 131"/>
                  <a:gd name="T11" fmla="*/ 56 h 131"/>
                  <a:gd name="T12" fmla="*/ 110 w 131"/>
                  <a:gd name="T13" fmla="*/ 50 h 131"/>
                  <a:gd name="T14" fmla="*/ 106 w 131"/>
                  <a:gd name="T15" fmla="*/ 40 h 131"/>
                  <a:gd name="T16" fmla="*/ 114 w 131"/>
                  <a:gd name="T17" fmla="*/ 22 h 131"/>
                  <a:gd name="T18" fmla="*/ 104 w 131"/>
                  <a:gd name="T19" fmla="*/ 12 h 131"/>
                  <a:gd name="T20" fmla="*/ 102 w 131"/>
                  <a:gd name="T21" fmla="*/ 13 h 131"/>
                  <a:gd name="T22" fmla="*/ 86 w 131"/>
                  <a:gd name="T23" fmla="*/ 21 h 131"/>
                  <a:gd name="T24" fmla="*/ 76 w 131"/>
                  <a:gd name="T25" fmla="*/ 17 h 131"/>
                  <a:gd name="T26" fmla="*/ 69 w 131"/>
                  <a:gd name="T27" fmla="*/ 0 h 131"/>
                  <a:gd name="T28" fmla="*/ 54 w 131"/>
                  <a:gd name="T29" fmla="*/ 0 h 131"/>
                  <a:gd name="T30" fmla="*/ 53 w 131"/>
                  <a:gd name="T31" fmla="*/ 1 h 131"/>
                  <a:gd name="T32" fmla="*/ 48 w 131"/>
                  <a:gd name="T33" fmla="*/ 16 h 131"/>
                  <a:gd name="T34" fmla="*/ 38 w 131"/>
                  <a:gd name="T35" fmla="*/ 20 h 131"/>
                  <a:gd name="T36" fmla="*/ 20 w 131"/>
                  <a:gd name="T37" fmla="*/ 12 h 131"/>
                  <a:gd name="T38" fmla="*/ 9 w 131"/>
                  <a:gd name="T39" fmla="*/ 23 h 131"/>
                  <a:gd name="T40" fmla="*/ 11 w 131"/>
                  <a:gd name="T41" fmla="*/ 25 h 131"/>
                  <a:gd name="T42" fmla="*/ 19 w 131"/>
                  <a:gd name="T43" fmla="*/ 40 h 131"/>
                  <a:gd name="T44" fmla="*/ 16 w 131"/>
                  <a:gd name="T45" fmla="*/ 50 h 131"/>
                  <a:gd name="T46" fmla="*/ 0 w 131"/>
                  <a:gd name="T47" fmla="*/ 57 h 131"/>
                  <a:gd name="T48" fmla="*/ 0 w 131"/>
                  <a:gd name="T49" fmla="*/ 72 h 131"/>
                  <a:gd name="T50" fmla="*/ 0 w 131"/>
                  <a:gd name="T51" fmla="*/ 73 h 131"/>
                  <a:gd name="T52" fmla="*/ 13 w 131"/>
                  <a:gd name="T53" fmla="*/ 78 h 131"/>
                  <a:gd name="T54" fmla="*/ 18 w 131"/>
                  <a:gd name="T55" fmla="*/ 89 h 131"/>
                  <a:gd name="T56" fmla="*/ 10 w 131"/>
                  <a:gd name="T57" fmla="*/ 106 h 131"/>
                  <a:gd name="T58" fmla="*/ 20 w 131"/>
                  <a:gd name="T59" fmla="*/ 117 h 131"/>
                  <a:gd name="T60" fmla="*/ 22 w 131"/>
                  <a:gd name="T61" fmla="*/ 116 h 131"/>
                  <a:gd name="T62" fmla="*/ 38 w 131"/>
                  <a:gd name="T63" fmla="*/ 108 h 131"/>
                  <a:gd name="T64" fmla="*/ 48 w 131"/>
                  <a:gd name="T65" fmla="*/ 112 h 131"/>
                  <a:gd name="T66" fmla="*/ 55 w 131"/>
                  <a:gd name="T67" fmla="*/ 131 h 131"/>
                  <a:gd name="T68" fmla="*/ 70 w 131"/>
                  <a:gd name="T69" fmla="*/ 131 h 131"/>
                  <a:gd name="T70" fmla="*/ 71 w 131"/>
                  <a:gd name="T71" fmla="*/ 129 h 131"/>
                  <a:gd name="T72" fmla="*/ 76 w 131"/>
                  <a:gd name="T73" fmla="*/ 113 h 131"/>
                  <a:gd name="T74" fmla="*/ 87 w 131"/>
                  <a:gd name="T75" fmla="*/ 108 h 131"/>
                  <a:gd name="T76" fmla="*/ 104 w 131"/>
                  <a:gd name="T77" fmla="*/ 117 h 131"/>
                  <a:gd name="T78" fmla="*/ 115 w 131"/>
                  <a:gd name="T79" fmla="*/ 106 h 131"/>
                  <a:gd name="T80" fmla="*/ 114 w 131"/>
                  <a:gd name="T81" fmla="*/ 104 h 131"/>
                  <a:gd name="T82" fmla="*/ 107 w 131"/>
                  <a:gd name="T83" fmla="*/ 89 h 131"/>
                  <a:gd name="T84" fmla="*/ 62 w 131"/>
                  <a:gd name="T85" fmla="*/ 86 h 131"/>
                  <a:gd name="T86" fmla="*/ 41 w 131"/>
                  <a:gd name="T87" fmla="*/ 64 h 131"/>
                  <a:gd name="T88" fmla="*/ 62 w 131"/>
                  <a:gd name="T89" fmla="*/ 43 h 131"/>
                  <a:gd name="T90" fmla="*/ 83 w 131"/>
                  <a:gd name="T91" fmla="*/ 64 h 131"/>
                  <a:gd name="T92" fmla="*/ 62 w 131"/>
                  <a:gd name="T93" fmla="*/ 8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 h="131">
                    <a:moveTo>
                      <a:pt x="107" y="89"/>
                    </a:moveTo>
                    <a:cubicBezTo>
                      <a:pt x="112" y="78"/>
                      <a:pt x="112" y="78"/>
                      <a:pt x="112" y="78"/>
                    </a:cubicBezTo>
                    <a:cubicBezTo>
                      <a:pt x="131" y="72"/>
                      <a:pt x="131" y="72"/>
                      <a:pt x="131" y="72"/>
                    </a:cubicBezTo>
                    <a:cubicBezTo>
                      <a:pt x="131" y="72"/>
                      <a:pt x="131" y="72"/>
                      <a:pt x="131" y="72"/>
                    </a:cubicBezTo>
                    <a:cubicBezTo>
                      <a:pt x="131" y="56"/>
                      <a:pt x="131" y="56"/>
                      <a:pt x="131" y="56"/>
                    </a:cubicBezTo>
                    <a:cubicBezTo>
                      <a:pt x="128" y="56"/>
                      <a:pt x="128" y="56"/>
                      <a:pt x="128" y="56"/>
                    </a:cubicBezTo>
                    <a:cubicBezTo>
                      <a:pt x="110" y="50"/>
                      <a:pt x="110" y="50"/>
                      <a:pt x="110" y="50"/>
                    </a:cubicBezTo>
                    <a:cubicBezTo>
                      <a:pt x="106" y="40"/>
                      <a:pt x="106" y="40"/>
                      <a:pt x="106" y="40"/>
                    </a:cubicBezTo>
                    <a:cubicBezTo>
                      <a:pt x="114" y="22"/>
                      <a:pt x="114" y="22"/>
                      <a:pt x="114" y="22"/>
                    </a:cubicBezTo>
                    <a:cubicBezTo>
                      <a:pt x="104" y="12"/>
                      <a:pt x="104" y="12"/>
                      <a:pt x="104" y="12"/>
                    </a:cubicBezTo>
                    <a:cubicBezTo>
                      <a:pt x="102" y="13"/>
                      <a:pt x="102" y="13"/>
                      <a:pt x="102" y="13"/>
                    </a:cubicBezTo>
                    <a:cubicBezTo>
                      <a:pt x="86" y="21"/>
                      <a:pt x="86" y="21"/>
                      <a:pt x="86" y="21"/>
                    </a:cubicBezTo>
                    <a:cubicBezTo>
                      <a:pt x="76" y="17"/>
                      <a:pt x="76" y="17"/>
                      <a:pt x="76" y="17"/>
                    </a:cubicBezTo>
                    <a:cubicBezTo>
                      <a:pt x="69" y="0"/>
                      <a:pt x="69" y="0"/>
                      <a:pt x="69" y="0"/>
                    </a:cubicBezTo>
                    <a:cubicBezTo>
                      <a:pt x="54" y="0"/>
                      <a:pt x="54" y="0"/>
                      <a:pt x="54" y="0"/>
                    </a:cubicBezTo>
                    <a:cubicBezTo>
                      <a:pt x="53" y="1"/>
                      <a:pt x="53" y="1"/>
                      <a:pt x="53" y="1"/>
                    </a:cubicBezTo>
                    <a:cubicBezTo>
                      <a:pt x="48" y="16"/>
                      <a:pt x="48" y="16"/>
                      <a:pt x="48" y="16"/>
                    </a:cubicBezTo>
                    <a:cubicBezTo>
                      <a:pt x="38" y="20"/>
                      <a:pt x="38" y="20"/>
                      <a:pt x="38" y="20"/>
                    </a:cubicBezTo>
                    <a:cubicBezTo>
                      <a:pt x="20" y="12"/>
                      <a:pt x="20" y="12"/>
                      <a:pt x="20" y="12"/>
                    </a:cubicBezTo>
                    <a:cubicBezTo>
                      <a:pt x="9" y="23"/>
                      <a:pt x="9" y="23"/>
                      <a:pt x="9" y="23"/>
                    </a:cubicBezTo>
                    <a:cubicBezTo>
                      <a:pt x="11" y="25"/>
                      <a:pt x="11" y="25"/>
                      <a:pt x="11" y="25"/>
                    </a:cubicBezTo>
                    <a:cubicBezTo>
                      <a:pt x="19" y="40"/>
                      <a:pt x="19" y="40"/>
                      <a:pt x="19" y="40"/>
                    </a:cubicBezTo>
                    <a:cubicBezTo>
                      <a:pt x="16" y="50"/>
                      <a:pt x="16" y="50"/>
                      <a:pt x="16" y="50"/>
                    </a:cubicBezTo>
                    <a:cubicBezTo>
                      <a:pt x="0" y="57"/>
                      <a:pt x="0" y="57"/>
                      <a:pt x="0" y="57"/>
                    </a:cubicBezTo>
                    <a:cubicBezTo>
                      <a:pt x="0" y="72"/>
                      <a:pt x="0" y="72"/>
                      <a:pt x="0" y="72"/>
                    </a:cubicBezTo>
                    <a:cubicBezTo>
                      <a:pt x="0" y="73"/>
                      <a:pt x="0" y="73"/>
                      <a:pt x="0" y="73"/>
                    </a:cubicBezTo>
                    <a:cubicBezTo>
                      <a:pt x="13" y="78"/>
                      <a:pt x="13" y="78"/>
                      <a:pt x="13" y="78"/>
                    </a:cubicBezTo>
                    <a:cubicBezTo>
                      <a:pt x="18" y="89"/>
                      <a:pt x="18" y="89"/>
                      <a:pt x="18" y="89"/>
                    </a:cubicBezTo>
                    <a:cubicBezTo>
                      <a:pt x="10" y="106"/>
                      <a:pt x="10" y="106"/>
                      <a:pt x="10" y="106"/>
                    </a:cubicBezTo>
                    <a:cubicBezTo>
                      <a:pt x="20" y="117"/>
                      <a:pt x="20" y="117"/>
                      <a:pt x="20" y="117"/>
                    </a:cubicBezTo>
                    <a:cubicBezTo>
                      <a:pt x="22" y="116"/>
                      <a:pt x="22" y="116"/>
                      <a:pt x="22" y="116"/>
                    </a:cubicBezTo>
                    <a:cubicBezTo>
                      <a:pt x="38" y="108"/>
                      <a:pt x="38" y="108"/>
                      <a:pt x="38" y="108"/>
                    </a:cubicBezTo>
                    <a:cubicBezTo>
                      <a:pt x="48" y="112"/>
                      <a:pt x="48" y="112"/>
                      <a:pt x="48" y="112"/>
                    </a:cubicBezTo>
                    <a:cubicBezTo>
                      <a:pt x="55" y="131"/>
                      <a:pt x="55" y="131"/>
                      <a:pt x="55" y="131"/>
                    </a:cubicBezTo>
                    <a:cubicBezTo>
                      <a:pt x="70" y="131"/>
                      <a:pt x="70" y="131"/>
                      <a:pt x="70" y="131"/>
                    </a:cubicBezTo>
                    <a:cubicBezTo>
                      <a:pt x="71" y="129"/>
                      <a:pt x="71" y="129"/>
                      <a:pt x="71" y="129"/>
                    </a:cubicBezTo>
                    <a:cubicBezTo>
                      <a:pt x="76" y="113"/>
                      <a:pt x="76" y="113"/>
                      <a:pt x="76" y="113"/>
                    </a:cubicBezTo>
                    <a:cubicBezTo>
                      <a:pt x="87" y="108"/>
                      <a:pt x="87" y="108"/>
                      <a:pt x="87" y="108"/>
                    </a:cubicBezTo>
                    <a:cubicBezTo>
                      <a:pt x="104" y="117"/>
                      <a:pt x="104" y="117"/>
                      <a:pt x="104" y="117"/>
                    </a:cubicBezTo>
                    <a:cubicBezTo>
                      <a:pt x="115" y="106"/>
                      <a:pt x="115" y="106"/>
                      <a:pt x="115" y="106"/>
                    </a:cubicBezTo>
                    <a:cubicBezTo>
                      <a:pt x="114" y="104"/>
                      <a:pt x="114" y="104"/>
                      <a:pt x="114" y="104"/>
                    </a:cubicBezTo>
                    <a:lnTo>
                      <a:pt x="107" y="89"/>
                    </a:lnTo>
                    <a:close/>
                    <a:moveTo>
                      <a:pt x="62" y="86"/>
                    </a:moveTo>
                    <a:cubicBezTo>
                      <a:pt x="50" y="86"/>
                      <a:pt x="41" y="76"/>
                      <a:pt x="41" y="64"/>
                    </a:cubicBezTo>
                    <a:cubicBezTo>
                      <a:pt x="41" y="53"/>
                      <a:pt x="50" y="43"/>
                      <a:pt x="62" y="43"/>
                    </a:cubicBezTo>
                    <a:cubicBezTo>
                      <a:pt x="74" y="43"/>
                      <a:pt x="83" y="53"/>
                      <a:pt x="83" y="64"/>
                    </a:cubicBezTo>
                    <a:cubicBezTo>
                      <a:pt x="83" y="76"/>
                      <a:pt x="74" y="86"/>
                      <a:pt x="6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20" name="Freeform 17"/>
              <p:cNvSpPr>
                <a:spLocks noEditPoints="1"/>
              </p:cNvSpPr>
              <p:nvPr/>
            </p:nvSpPr>
            <p:spPr bwMode="auto">
              <a:xfrm>
                <a:off x="2295525" y="4370388"/>
                <a:ext cx="496888" cy="495300"/>
              </a:xfrm>
              <a:custGeom>
                <a:avLst/>
                <a:gdLst>
                  <a:gd name="T0" fmla="*/ 131 w 131"/>
                  <a:gd name="T1" fmla="*/ 71 h 130"/>
                  <a:gd name="T2" fmla="*/ 131 w 131"/>
                  <a:gd name="T3" fmla="*/ 55 h 130"/>
                  <a:gd name="T4" fmla="*/ 130 w 131"/>
                  <a:gd name="T5" fmla="*/ 55 h 130"/>
                  <a:gd name="T6" fmla="*/ 115 w 131"/>
                  <a:gd name="T7" fmla="*/ 49 h 130"/>
                  <a:gd name="T8" fmla="*/ 111 w 131"/>
                  <a:gd name="T9" fmla="*/ 39 h 130"/>
                  <a:gd name="T10" fmla="*/ 119 w 131"/>
                  <a:gd name="T11" fmla="*/ 21 h 130"/>
                  <a:gd name="T12" fmla="*/ 108 w 131"/>
                  <a:gd name="T13" fmla="*/ 11 h 130"/>
                  <a:gd name="T14" fmla="*/ 106 w 131"/>
                  <a:gd name="T15" fmla="*/ 12 h 130"/>
                  <a:gd name="T16" fmla="*/ 91 w 131"/>
                  <a:gd name="T17" fmla="*/ 20 h 130"/>
                  <a:gd name="T18" fmla="*/ 81 w 131"/>
                  <a:gd name="T19" fmla="*/ 17 h 130"/>
                  <a:gd name="T20" fmla="*/ 74 w 131"/>
                  <a:gd name="T21" fmla="*/ 0 h 130"/>
                  <a:gd name="T22" fmla="*/ 59 w 131"/>
                  <a:gd name="T23" fmla="*/ 0 h 130"/>
                  <a:gd name="T24" fmla="*/ 58 w 131"/>
                  <a:gd name="T25" fmla="*/ 0 h 130"/>
                  <a:gd name="T26" fmla="*/ 53 w 131"/>
                  <a:gd name="T27" fmla="*/ 15 h 130"/>
                  <a:gd name="T28" fmla="*/ 42 w 131"/>
                  <a:gd name="T29" fmla="*/ 19 h 130"/>
                  <a:gd name="T30" fmla="*/ 24 w 131"/>
                  <a:gd name="T31" fmla="*/ 11 h 130"/>
                  <a:gd name="T32" fmla="*/ 14 w 131"/>
                  <a:gd name="T33" fmla="*/ 22 h 130"/>
                  <a:gd name="T34" fmla="*/ 15 w 131"/>
                  <a:gd name="T35" fmla="*/ 24 h 130"/>
                  <a:gd name="T36" fmla="*/ 22 w 131"/>
                  <a:gd name="T37" fmla="*/ 39 h 130"/>
                  <a:gd name="T38" fmla="*/ 18 w 131"/>
                  <a:gd name="T39" fmla="*/ 49 h 130"/>
                  <a:gd name="T40" fmla="*/ 0 w 131"/>
                  <a:gd name="T41" fmla="*/ 56 h 130"/>
                  <a:gd name="T42" fmla="*/ 0 w 131"/>
                  <a:gd name="T43" fmla="*/ 56 h 130"/>
                  <a:gd name="T44" fmla="*/ 0 w 131"/>
                  <a:gd name="T45" fmla="*/ 71 h 130"/>
                  <a:gd name="T46" fmla="*/ 2 w 131"/>
                  <a:gd name="T47" fmla="*/ 72 h 130"/>
                  <a:gd name="T48" fmla="*/ 18 w 131"/>
                  <a:gd name="T49" fmla="*/ 77 h 130"/>
                  <a:gd name="T50" fmla="*/ 23 w 131"/>
                  <a:gd name="T51" fmla="*/ 88 h 130"/>
                  <a:gd name="T52" fmla="*/ 14 w 131"/>
                  <a:gd name="T53" fmla="*/ 105 h 130"/>
                  <a:gd name="T54" fmla="*/ 25 w 131"/>
                  <a:gd name="T55" fmla="*/ 116 h 130"/>
                  <a:gd name="T56" fmla="*/ 27 w 131"/>
                  <a:gd name="T57" fmla="*/ 115 h 130"/>
                  <a:gd name="T58" fmla="*/ 42 w 131"/>
                  <a:gd name="T59" fmla="*/ 107 h 130"/>
                  <a:gd name="T60" fmla="*/ 53 w 131"/>
                  <a:gd name="T61" fmla="*/ 112 h 130"/>
                  <a:gd name="T62" fmla="*/ 60 w 131"/>
                  <a:gd name="T63" fmla="*/ 130 h 130"/>
                  <a:gd name="T64" fmla="*/ 75 w 131"/>
                  <a:gd name="T65" fmla="*/ 130 h 130"/>
                  <a:gd name="T66" fmla="*/ 75 w 131"/>
                  <a:gd name="T67" fmla="*/ 128 h 130"/>
                  <a:gd name="T68" fmla="*/ 81 w 131"/>
                  <a:gd name="T69" fmla="*/ 112 h 130"/>
                  <a:gd name="T70" fmla="*/ 91 w 131"/>
                  <a:gd name="T71" fmla="*/ 107 h 130"/>
                  <a:gd name="T72" fmla="*/ 109 w 131"/>
                  <a:gd name="T73" fmla="*/ 116 h 130"/>
                  <a:gd name="T74" fmla="*/ 120 w 131"/>
                  <a:gd name="T75" fmla="*/ 105 h 130"/>
                  <a:gd name="T76" fmla="*/ 118 w 131"/>
                  <a:gd name="T77" fmla="*/ 103 h 130"/>
                  <a:gd name="T78" fmla="*/ 110 w 131"/>
                  <a:gd name="T79" fmla="*/ 88 h 130"/>
                  <a:gd name="T80" fmla="*/ 114 w 131"/>
                  <a:gd name="T81" fmla="*/ 77 h 130"/>
                  <a:gd name="T82" fmla="*/ 131 w 131"/>
                  <a:gd name="T83" fmla="*/ 71 h 130"/>
                  <a:gd name="T84" fmla="*/ 67 w 131"/>
                  <a:gd name="T85" fmla="*/ 85 h 130"/>
                  <a:gd name="T86" fmla="*/ 45 w 131"/>
                  <a:gd name="T87" fmla="*/ 63 h 130"/>
                  <a:gd name="T88" fmla="*/ 67 w 131"/>
                  <a:gd name="T89" fmla="*/ 42 h 130"/>
                  <a:gd name="T90" fmla="*/ 88 w 131"/>
                  <a:gd name="T91" fmla="*/ 63 h 130"/>
                  <a:gd name="T92" fmla="*/ 67 w 131"/>
                  <a:gd name="T93" fmla="*/ 8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 h="130">
                    <a:moveTo>
                      <a:pt x="131" y="71"/>
                    </a:moveTo>
                    <a:cubicBezTo>
                      <a:pt x="131" y="55"/>
                      <a:pt x="131" y="55"/>
                      <a:pt x="131" y="55"/>
                    </a:cubicBezTo>
                    <a:cubicBezTo>
                      <a:pt x="130" y="55"/>
                      <a:pt x="130" y="55"/>
                      <a:pt x="130" y="55"/>
                    </a:cubicBezTo>
                    <a:cubicBezTo>
                      <a:pt x="115" y="49"/>
                      <a:pt x="115" y="49"/>
                      <a:pt x="115" y="49"/>
                    </a:cubicBezTo>
                    <a:cubicBezTo>
                      <a:pt x="111" y="39"/>
                      <a:pt x="111" y="39"/>
                      <a:pt x="111" y="39"/>
                    </a:cubicBezTo>
                    <a:cubicBezTo>
                      <a:pt x="119" y="21"/>
                      <a:pt x="119" y="21"/>
                      <a:pt x="119" y="21"/>
                    </a:cubicBezTo>
                    <a:cubicBezTo>
                      <a:pt x="108" y="11"/>
                      <a:pt x="108" y="11"/>
                      <a:pt x="108" y="11"/>
                    </a:cubicBezTo>
                    <a:cubicBezTo>
                      <a:pt x="106" y="12"/>
                      <a:pt x="106" y="12"/>
                      <a:pt x="106" y="12"/>
                    </a:cubicBezTo>
                    <a:cubicBezTo>
                      <a:pt x="91" y="20"/>
                      <a:pt x="91" y="20"/>
                      <a:pt x="91" y="20"/>
                    </a:cubicBezTo>
                    <a:cubicBezTo>
                      <a:pt x="81" y="17"/>
                      <a:pt x="81" y="17"/>
                      <a:pt x="81" y="17"/>
                    </a:cubicBezTo>
                    <a:cubicBezTo>
                      <a:pt x="74" y="0"/>
                      <a:pt x="74" y="0"/>
                      <a:pt x="74" y="0"/>
                    </a:cubicBezTo>
                    <a:cubicBezTo>
                      <a:pt x="59" y="0"/>
                      <a:pt x="59" y="0"/>
                      <a:pt x="59" y="0"/>
                    </a:cubicBezTo>
                    <a:cubicBezTo>
                      <a:pt x="58" y="0"/>
                      <a:pt x="58" y="0"/>
                      <a:pt x="58" y="0"/>
                    </a:cubicBezTo>
                    <a:cubicBezTo>
                      <a:pt x="53" y="15"/>
                      <a:pt x="53" y="15"/>
                      <a:pt x="53" y="15"/>
                    </a:cubicBezTo>
                    <a:cubicBezTo>
                      <a:pt x="42" y="19"/>
                      <a:pt x="42" y="19"/>
                      <a:pt x="42" y="19"/>
                    </a:cubicBezTo>
                    <a:cubicBezTo>
                      <a:pt x="24" y="11"/>
                      <a:pt x="24" y="11"/>
                      <a:pt x="24" y="11"/>
                    </a:cubicBezTo>
                    <a:cubicBezTo>
                      <a:pt x="14" y="22"/>
                      <a:pt x="14" y="22"/>
                      <a:pt x="14" y="22"/>
                    </a:cubicBezTo>
                    <a:cubicBezTo>
                      <a:pt x="15" y="24"/>
                      <a:pt x="15" y="24"/>
                      <a:pt x="15" y="24"/>
                    </a:cubicBezTo>
                    <a:cubicBezTo>
                      <a:pt x="22" y="39"/>
                      <a:pt x="22" y="39"/>
                      <a:pt x="22" y="39"/>
                    </a:cubicBezTo>
                    <a:cubicBezTo>
                      <a:pt x="18" y="49"/>
                      <a:pt x="18" y="49"/>
                      <a:pt x="18" y="49"/>
                    </a:cubicBezTo>
                    <a:cubicBezTo>
                      <a:pt x="0" y="56"/>
                      <a:pt x="0" y="56"/>
                      <a:pt x="0" y="56"/>
                    </a:cubicBezTo>
                    <a:cubicBezTo>
                      <a:pt x="0" y="56"/>
                      <a:pt x="0" y="56"/>
                      <a:pt x="0" y="56"/>
                    </a:cubicBezTo>
                    <a:cubicBezTo>
                      <a:pt x="0" y="71"/>
                      <a:pt x="0" y="71"/>
                      <a:pt x="0" y="71"/>
                    </a:cubicBezTo>
                    <a:cubicBezTo>
                      <a:pt x="2" y="72"/>
                      <a:pt x="2" y="72"/>
                      <a:pt x="2" y="72"/>
                    </a:cubicBezTo>
                    <a:cubicBezTo>
                      <a:pt x="18" y="77"/>
                      <a:pt x="18" y="77"/>
                      <a:pt x="18" y="77"/>
                    </a:cubicBezTo>
                    <a:cubicBezTo>
                      <a:pt x="23" y="88"/>
                      <a:pt x="23" y="88"/>
                      <a:pt x="23" y="88"/>
                    </a:cubicBezTo>
                    <a:cubicBezTo>
                      <a:pt x="14" y="105"/>
                      <a:pt x="14" y="105"/>
                      <a:pt x="14" y="105"/>
                    </a:cubicBezTo>
                    <a:cubicBezTo>
                      <a:pt x="25" y="116"/>
                      <a:pt x="25" y="116"/>
                      <a:pt x="25" y="116"/>
                    </a:cubicBezTo>
                    <a:cubicBezTo>
                      <a:pt x="27" y="115"/>
                      <a:pt x="27" y="115"/>
                      <a:pt x="27" y="115"/>
                    </a:cubicBezTo>
                    <a:cubicBezTo>
                      <a:pt x="42" y="107"/>
                      <a:pt x="42" y="107"/>
                      <a:pt x="42" y="107"/>
                    </a:cubicBezTo>
                    <a:cubicBezTo>
                      <a:pt x="53" y="112"/>
                      <a:pt x="53" y="112"/>
                      <a:pt x="53" y="112"/>
                    </a:cubicBezTo>
                    <a:cubicBezTo>
                      <a:pt x="60" y="130"/>
                      <a:pt x="60" y="130"/>
                      <a:pt x="60" y="130"/>
                    </a:cubicBezTo>
                    <a:cubicBezTo>
                      <a:pt x="75" y="130"/>
                      <a:pt x="75" y="130"/>
                      <a:pt x="75" y="130"/>
                    </a:cubicBezTo>
                    <a:cubicBezTo>
                      <a:pt x="75" y="128"/>
                      <a:pt x="75" y="128"/>
                      <a:pt x="75" y="128"/>
                    </a:cubicBezTo>
                    <a:cubicBezTo>
                      <a:pt x="81" y="112"/>
                      <a:pt x="81" y="112"/>
                      <a:pt x="81" y="112"/>
                    </a:cubicBezTo>
                    <a:cubicBezTo>
                      <a:pt x="91" y="107"/>
                      <a:pt x="91" y="107"/>
                      <a:pt x="91" y="107"/>
                    </a:cubicBezTo>
                    <a:cubicBezTo>
                      <a:pt x="109" y="116"/>
                      <a:pt x="109" y="116"/>
                      <a:pt x="109" y="116"/>
                    </a:cubicBezTo>
                    <a:cubicBezTo>
                      <a:pt x="120" y="105"/>
                      <a:pt x="120" y="105"/>
                      <a:pt x="120" y="105"/>
                    </a:cubicBezTo>
                    <a:cubicBezTo>
                      <a:pt x="118" y="103"/>
                      <a:pt x="118" y="103"/>
                      <a:pt x="118" y="103"/>
                    </a:cubicBezTo>
                    <a:cubicBezTo>
                      <a:pt x="110" y="88"/>
                      <a:pt x="110" y="88"/>
                      <a:pt x="110" y="88"/>
                    </a:cubicBezTo>
                    <a:cubicBezTo>
                      <a:pt x="114" y="77"/>
                      <a:pt x="114" y="77"/>
                      <a:pt x="114" y="77"/>
                    </a:cubicBezTo>
                    <a:lnTo>
                      <a:pt x="131" y="71"/>
                    </a:lnTo>
                    <a:close/>
                    <a:moveTo>
                      <a:pt x="67" y="85"/>
                    </a:moveTo>
                    <a:cubicBezTo>
                      <a:pt x="55" y="85"/>
                      <a:pt x="45" y="75"/>
                      <a:pt x="45" y="63"/>
                    </a:cubicBezTo>
                    <a:cubicBezTo>
                      <a:pt x="45" y="52"/>
                      <a:pt x="55" y="42"/>
                      <a:pt x="67" y="42"/>
                    </a:cubicBezTo>
                    <a:cubicBezTo>
                      <a:pt x="79" y="42"/>
                      <a:pt x="88" y="52"/>
                      <a:pt x="88" y="63"/>
                    </a:cubicBezTo>
                    <a:cubicBezTo>
                      <a:pt x="88" y="75"/>
                      <a:pt x="79" y="85"/>
                      <a:pt x="6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sp>
          <p:nvSpPr>
            <p:cNvPr id="22" name="Rectangle 21"/>
            <p:cNvSpPr/>
            <p:nvPr/>
          </p:nvSpPr>
          <p:spPr>
            <a:xfrm>
              <a:off x="5585493" y="1900631"/>
              <a:ext cx="1435680" cy="276998"/>
            </a:xfrm>
            <a:prstGeom prst="rect">
              <a:avLst/>
            </a:prstGeom>
          </p:spPr>
          <p:txBody>
            <a:bodyPr wrap="none">
              <a:spAutoFit/>
            </a:bodyPr>
            <a:lstStyle/>
            <a:p>
              <a:pPr>
                <a:lnSpc>
                  <a:spcPct val="90000"/>
                </a:lnSpc>
              </a:pPr>
              <a:r>
                <a:rPr lang="en-US" sz="1632" kern="0" dirty="0">
                  <a:solidFill>
                    <a:schemeClr val="bg1"/>
                  </a:solidFill>
                </a:rPr>
                <a:t>Microsoft Azure</a:t>
              </a:r>
            </a:p>
          </p:txBody>
        </p:sp>
        <p:grpSp>
          <p:nvGrpSpPr>
            <p:cNvPr id="29" name="Group 28"/>
            <p:cNvGrpSpPr/>
            <p:nvPr/>
          </p:nvGrpSpPr>
          <p:grpSpPr>
            <a:xfrm>
              <a:off x="8768932" y="2313141"/>
              <a:ext cx="387350" cy="600075"/>
              <a:chOff x="9715500" y="2594796"/>
              <a:chExt cx="387350" cy="600075"/>
            </a:xfrm>
            <a:solidFill>
              <a:schemeClr val="bg2">
                <a:lumMod val="75000"/>
              </a:schemeClr>
            </a:solidFill>
          </p:grpSpPr>
          <p:sp>
            <p:nvSpPr>
              <p:cNvPr id="27" name="Freeform 21"/>
              <p:cNvSpPr>
                <a:spLocks noEditPoints="1"/>
              </p:cNvSpPr>
              <p:nvPr/>
            </p:nvSpPr>
            <p:spPr bwMode="auto">
              <a:xfrm>
                <a:off x="9715500" y="2836096"/>
                <a:ext cx="242888" cy="358775"/>
              </a:xfrm>
              <a:custGeom>
                <a:avLst/>
                <a:gdLst>
                  <a:gd name="T0" fmla="*/ 0 w 153"/>
                  <a:gd name="T1" fmla="*/ 0 h 226"/>
                  <a:gd name="T2" fmla="*/ 0 w 153"/>
                  <a:gd name="T3" fmla="*/ 226 h 226"/>
                  <a:gd name="T4" fmla="*/ 153 w 153"/>
                  <a:gd name="T5" fmla="*/ 226 h 226"/>
                  <a:gd name="T6" fmla="*/ 153 w 153"/>
                  <a:gd name="T7" fmla="*/ 0 h 226"/>
                  <a:gd name="T8" fmla="*/ 0 w 153"/>
                  <a:gd name="T9" fmla="*/ 0 h 226"/>
                  <a:gd name="T10" fmla="*/ 66 w 153"/>
                  <a:gd name="T11" fmla="*/ 210 h 226"/>
                  <a:gd name="T12" fmla="*/ 29 w 153"/>
                  <a:gd name="T13" fmla="*/ 210 h 226"/>
                  <a:gd name="T14" fmla="*/ 29 w 153"/>
                  <a:gd name="T15" fmla="*/ 173 h 226"/>
                  <a:gd name="T16" fmla="*/ 66 w 153"/>
                  <a:gd name="T17" fmla="*/ 173 h 226"/>
                  <a:gd name="T18" fmla="*/ 66 w 153"/>
                  <a:gd name="T19" fmla="*/ 210 h 226"/>
                  <a:gd name="T20" fmla="*/ 66 w 153"/>
                  <a:gd name="T21" fmla="*/ 159 h 226"/>
                  <a:gd name="T22" fmla="*/ 29 w 153"/>
                  <a:gd name="T23" fmla="*/ 159 h 226"/>
                  <a:gd name="T24" fmla="*/ 29 w 153"/>
                  <a:gd name="T25" fmla="*/ 123 h 226"/>
                  <a:gd name="T26" fmla="*/ 66 w 153"/>
                  <a:gd name="T27" fmla="*/ 123 h 226"/>
                  <a:gd name="T28" fmla="*/ 66 w 153"/>
                  <a:gd name="T29" fmla="*/ 159 h 226"/>
                  <a:gd name="T30" fmla="*/ 66 w 153"/>
                  <a:gd name="T31" fmla="*/ 108 h 226"/>
                  <a:gd name="T32" fmla="*/ 29 w 153"/>
                  <a:gd name="T33" fmla="*/ 108 h 226"/>
                  <a:gd name="T34" fmla="*/ 29 w 153"/>
                  <a:gd name="T35" fmla="*/ 72 h 226"/>
                  <a:gd name="T36" fmla="*/ 66 w 153"/>
                  <a:gd name="T37" fmla="*/ 72 h 226"/>
                  <a:gd name="T38" fmla="*/ 66 w 153"/>
                  <a:gd name="T39" fmla="*/ 108 h 226"/>
                  <a:gd name="T40" fmla="*/ 66 w 153"/>
                  <a:gd name="T41" fmla="*/ 58 h 226"/>
                  <a:gd name="T42" fmla="*/ 29 w 153"/>
                  <a:gd name="T43" fmla="*/ 58 h 226"/>
                  <a:gd name="T44" fmla="*/ 29 w 153"/>
                  <a:gd name="T45" fmla="*/ 22 h 226"/>
                  <a:gd name="T46" fmla="*/ 66 w 153"/>
                  <a:gd name="T47" fmla="*/ 22 h 226"/>
                  <a:gd name="T48" fmla="*/ 66 w 153"/>
                  <a:gd name="T49" fmla="*/ 58 h 226"/>
                  <a:gd name="T50" fmla="*/ 122 w 153"/>
                  <a:gd name="T51" fmla="*/ 210 h 226"/>
                  <a:gd name="T52" fmla="*/ 85 w 153"/>
                  <a:gd name="T53" fmla="*/ 210 h 226"/>
                  <a:gd name="T54" fmla="*/ 85 w 153"/>
                  <a:gd name="T55" fmla="*/ 173 h 226"/>
                  <a:gd name="T56" fmla="*/ 122 w 153"/>
                  <a:gd name="T57" fmla="*/ 173 h 226"/>
                  <a:gd name="T58" fmla="*/ 122 w 153"/>
                  <a:gd name="T59" fmla="*/ 210 h 226"/>
                  <a:gd name="T60" fmla="*/ 122 w 153"/>
                  <a:gd name="T61" fmla="*/ 159 h 226"/>
                  <a:gd name="T62" fmla="*/ 85 w 153"/>
                  <a:gd name="T63" fmla="*/ 159 h 226"/>
                  <a:gd name="T64" fmla="*/ 85 w 153"/>
                  <a:gd name="T65" fmla="*/ 123 h 226"/>
                  <a:gd name="T66" fmla="*/ 122 w 153"/>
                  <a:gd name="T67" fmla="*/ 123 h 226"/>
                  <a:gd name="T68" fmla="*/ 122 w 153"/>
                  <a:gd name="T69" fmla="*/ 159 h 226"/>
                  <a:gd name="T70" fmla="*/ 122 w 153"/>
                  <a:gd name="T71" fmla="*/ 108 h 226"/>
                  <a:gd name="T72" fmla="*/ 85 w 153"/>
                  <a:gd name="T73" fmla="*/ 108 h 226"/>
                  <a:gd name="T74" fmla="*/ 85 w 153"/>
                  <a:gd name="T75" fmla="*/ 72 h 226"/>
                  <a:gd name="T76" fmla="*/ 122 w 153"/>
                  <a:gd name="T77" fmla="*/ 72 h 226"/>
                  <a:gd name="T78" fmla="*/ 122 w 153"/>
                  <a:gd name="T79" fmla="*/ 108 h 226"/>
                  <a:gd name="T80" fmla="*/ 122 w 153"/>
                  <a:gd name="T81" fmla="*/ 58 h 226"/>
                  <a:gd name="T82" fmla="*/ 85 w 153"/>
                  <a:gd name="T83" fmla="*/ 58 h 226"/>
                  <a:gd name="T84" fmla="*/ 85 w 153"/>
                  <a:gd name="T85" fmla="*/ 22 h 226"/>
                  <a:gd name="T86" fmla="*/ 122 w 153"/>
                  <a:gd name="T87" fmla="*/ 22 h 226"/>
                  <a:gd name="T88" fmla="*/ 122 w 153"/>
                  <a:gd name="T89" fmla="*/ 5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226">
                    <a:moveTo>
                      <a:pt x="0" y="0"/>
                    </a:moveTo>
                    <a:lnTo>
                      <a:pt x="0" y="226"/>
                    </a:lnTo>
                    <a:lnTo>
                      <a:pt x="153" y="226"/>
                    </a:lnTo>
                    <a:lnTo>
                      <a:pt x="153" y="0"/>
                    </a:lnTo>
                    <a:lnTo>
                      <a:pt x="0" y="0"/>
                    </a:lnTo>
                    <a:close/>
                    <a:moveTo>
                      <a:pt x="66" y="210"/>
                    </a:moveTo>
                    <a:lnTo>
                      <a:pt x="29" y="210"/>
                    </a:lnTo>
                    <a:lnTo>
                      <a:pt x="29" y="173"/>
                    </a:lnTo>
                    <a:lnTo>
                      <a:pt x="66" y="173"/>
                    </a:lnTo>
                    <a:lnTo>
                      <a:pt x="66" y="210"/>
                    </a:lnTo>
                    <a:close/>
                    <a:moveTo>
                      <a:pt x="66" y="159"/>
                    </a:moveTo>
                    <a:lnTo>
                      <a:pt x="29" y="159"/>
                    </a:lnTo>
                    <a:lnTo>
                      <a:pt x="29" y="123"/>
                    </a:lnTo>
                    <a:lnTo>
                      <a:pt x="66" y="123"/>
                    </a:lnTo>
                    <a:lnTo>
                      <a:pt x="66" y="159"/>
                    </a:lnTo>
                    <a:close/>
                    <a:moveTo>
                      <a:pt x="66" y="108"/>
                    </a:moveTo>
                    <a:lnTo>
                      <a:pt x="29" y="108"/>
                    </a:lnTo>
                    <a:lnTo>
                      <a:pt x="29" y="72"/>
                    </a:lnTo>
                    <a:lnTo>
                      <a:pt x="66" y="72"/>
                    </a:lnTo>
                    <a:lnTo>
                      <a:pt x="66" y="108"/>
                    </a:lnTo>
                    <a:close/>
                    <a:moveTo>
                      <a:pt x="66" y="58"/>
                    </a:moveTo>
                    <a:lnTo>
                      <a:pt x="29" y="58"/>
                    </a:lnTo>
                    <a:lnTo>
                      <a:pt x="29" y="22"/>
                    </a:lnTo>
                    <a:lnTo>
                      <a:pt x="66" y="22"/>
                    </a:lnTo>
                    <a:lnTo>
                      <a:pt x="66" y="58"/>
                    </a:lnTo>
                    <a:close/>
                    <a:moveTo>
                      <a:pt x="122" y="210"/>
                    </a:moveTo>
                    <a:lnTo>
                      <a:pt x="85" y="210"/>
                    </a:lnTo>
                    <a:lnTo>
                      <a:pt x="85" y="173"/>
                    </a:lnTo>
                    <a:lnTo>
                      <a:pt x="122" y="173"/>
                    </a:lnTo>
                    <a:lnTo>
                      <a:pt x="122" y="210"/>
                    </a:lnTo>
                    <a:close/>
                    <a:moveTo>
                      <a:pt x="122" y="159"/>
                    </a:moveTo>
                    <a:lnTo>
                      <a:pt x="85" y="159"/>
                    </a:lnTo>
                    <a:lnTo>
                      <a:pt x="85" y="123"/>
                    </a:lnTo>
                    <a:lnTo>
                      <a:pt x="122" y="123"/>
                    </a:lnTo>
                    <a:lnTo>
                      <a:pt x="122" y="159"/>
                    </a:lnTo>
                    <a:close/>
                    <a:moveTo>
                      <a:pt x="122" y="108"/>
                    </a:moveTo>
                    <a:lnTo>
                      <a:pt x="85" y="108"/>
                    </a:lnTo>
                    <a:lnTo>
                      <a:pt x="85" y="72"/>
                    </a:lnTo>
                    <a:lnTo>
                      <a:pt x="122" y="72"/>
                    </a:lnTo>
                    <a:lnTo>
                      <a:pt x="122" y="108"/>
                    </a:lnTo>
                    <a:close/>
                    <a:moveTo>
                      <a:pt x="122" y="58"/>
                    </a:moveTo>
                    <a:lnTo>
                      <a:pt x="85" y="58"/>
                    </a:lnTo>
                    <a:lnTo>
                      <a:pt x="85" y="22"/>
                    </a:lnTo>
                    <a:lnTo>
                      <a:pt x="122" y="22"/>
                    </a:lnTo>
                    <a:lnTo>
                      <a:pt x="12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28" name="Freeform 22"/>
              <p:cNvSpPr>
                <a:spLocks noEditPoints="1"/>
              </p:cNvSpPr>
              <p:nvPr/>
            </p:nvSpPr>
            <p:spPr bwMode="auto">
              <a:xfrm>
                <a:off x="9858375" y="2594796"/>
                <a:ext cx="244475" cy="600075"/>
              </a:xfrm>
              <a:custGeom>
                <a:avLst/>
                <a:gdLst>
                  <a:gd name="T0" fmla="*/ 0 w 154"/>
                  <a:gd name="T1" fmla="*/ 0 h 378"/>
                  <a:gd name="T2" fmla="*/ 0 w 154"/>
                  <a:gd name="T3" fmla="*/ 142 h 378"/>
                  <a:gd name="T4" fmla="*/ 63 w 154"/>
                  <a:gd name="T5" fmla="*/ 142 h 378"/>
                  <a:gd name="T6" fmla="*/ 73 w 154"/>
                  <a:gd name="T7" fmla="*/ 142 h 378"/>
                  <a:gd name="T8" fmla="*/ 73 w 154"/>
                  <a:gd name="T9" fmla="*/ 152 h 378"/>
                  <a:gd name="T10" fmla="*/ 73 w 154"/>
                  <a:gd name="T11" fmla="*/ 378 h 378"/>
                  <a:gd name="T12" fmla="*/ 154 w 154"/>
                  <a:gd name="T13" fmla="*/ 378 h 378"/>
                  <a:gd name="T14" fmla="*/ 154 w 154"/>
                  <a:gd name="T15" fmla="*/ 0 h 378"/>
                  <a:gd name="T16" fmla="*/ 0 w 154"/>
                  <a:gd name="T17" fmla="*/ 0 h 378"/>
                  <a:gd name="T18" fmla="*/ 68 w 154"/>
                  <a:gd name="T19" fmla="*/ 113 h 378"/>
                  <a:gd name="T20" fmla="*/ 32 w 154"/>
                  <a:gd name="T21" fmla="*/ 113 h 378"/>
                  <a:gd name="T22" fmla="*/ 32 w 154"/>
                  <a:gd name="T23" fmla="*/ 77 h 378"/>
                  <a:gd name="T24" fmla="*/ 68 w 154"/>
                  <a:gd name="T25" fmla="*/ 77 h 378"/>
                  <a:gd name="T26" fmla="*/ 68 w 154"/>
                  <a:gd name="T27" fmla="*/ 113 h 378"/>
                  <a:gd name="T28" fmla="*/ 68 w 154"/>
                  <a:gd name="T29" fmla="*/ 63 h 378"/>
                  <a:gd name="T30" fmla="*/ 32 w 154"/>
                  <a:gd name="T31" fmla="*/ 63 h 378"/>
                  <a:gd name="T32" fmla="*/ 32 w 154"/>
                  <a:gd name="T33" fmla="*/ 27 h 378"/>
                  <a:gd name="T34" fmla="*/ 68 w 154"/>
                  <a:gd name="T35" fmla="*/ 27 h 378"/>
                  <a:gd name="T36" fmla="*/ 68 w 154"/>
                  <a:gd name="T37" fmla="*/ 63 h 378"/>
                  <a:gd name="T38" fmla="*/ 122 w 154"/>
                  <a:gd name="T39" fmla="*/ 311 h 378"/>
                  <a:gd name="T40" fmla="*/ 88 w 154"/>
                  <a:gd name="T41" fmla="*/ 311 h 378"/>
                  <a:gd name="T42" fmla="*/ 88 w 154"/>
                  <a:gd name="T43" fmla="*/ 275 h 378"/>
                  <a:gd name="T44" fmla="*/ 122 w 154"/>
                  <a:gd name="T45" fmla="*/ 275 h 378"/>
                  <a:gd name="T46" fmla="*/ 122 w 154"/>
                  <a:gd name="T47" fmla="*/ 311 h 378"/>
                  <a:gd name="T48" fmla="*/ 122 w 154"/>
                  <a:gd name="T49" fmla="*/ 263 h 378"/>
                  <a:gd name="T50" fmla="*/ 88 w 154"/>
                  <a:gd name="T51" fmla="*/ 263 h 378"/>
                  <a:gd name="T52" fmla="*/ 88 w 154"/>
                  <a:gd name="T53" fmla="*/ 227 h 378"/>
                  <a:gd name="T54" fmla="*/ 122 w 154"/>
                  <a:gd name="T55" fmla="*/ 227 h 378"/>
                  <a:gd name="T56" fmla="*/ 122 w 154"/>
                  <a:gd name="T57" fmla="*/ 263 h 378"/>
                  <a:gd name="T58" fmla="*/ 122 w 154"/>
                  <a:gd name="T59" fmla="*/ 212 h 378"/>
                  <a:gd name="T60" fmla="*/ 88 w 154"/>
                  <a:gd name="T61" fmla="*/ 212 h 378"/>
                  <a:gd name="T62" fmla="*/ 88 w 154"/>
                  <a:gd name="T63" fmla="*/ 176 h 378"/>
                  <a:gd name="T64" fmla="*/ 122 w 154"/>
                  <a:gd name="T65" fmla="*/ 176 h 378"/>
                  <a:gd name="T66" fmla="*/ 122 w 154"/>
                  <a:gd name="T67" fmla="*/ 212 h 378"/>
                  <a:gd name="T68" fmla="*/ 122 w 154"/>
                  <a:gd name="T69" fmla="*/ 162 h 378"/>
                  <a:gd name="T70" fmla="*/ 88 w 154"/>
                  <a:gd name="T71" fmla="*/ 162 h 378"/>
                  <a:gd name="T72" fmla="*/ 88 w 154"/>
                  <a:gd name="T73" fmla="*/ 125 h 378"/>
                  <a:gd name="T74" fmla="*/ 122 w 154"/>
                  <a:gd name="T75" fmla="*/ 125 h 378"/>
                  <a:gd name="T76" fmla="*/ 122 w 154"/>
                  <a:gd name="T77" fmla="*/ 162 h 378"/>
                  <a:gd name="T78" fmla="*/ 122 w 154"/>
                  <a:gd name="T79" fmla="*/ 111 h 378"/>
                  <a:gd name="T80" fmla="*/ 88 w 154"/>
                  <a:gd name="T81" fmla="*/ 111 h 378"/>
                  <a:gd name="T82" fmla="*/ 88 w 154"/>
                  <a:gd name="T83" fmla="*/ 77 h 378"/>
                  <a:gd name="T84" fmla="*/ 122 w 154"/>
                  <a:gd name="T85" fmla="*/ 77 h 378"/>
                  <a:gd name="T86" fmla="*/ 122 w 154"/>
                  <a:gd name="T87" fmla="*/ 111 h 378"/>
                  <a:gd name="T88" fmla="*/ 122 w 154"/>
                  <a:gd name="T89" fmla="*/ 63 h 378"/>
                  <a:gd name="T90" fmla="*/ 88 w 154"/>
                  <a:gd name="T91" fmla="*/ 63 h 378"/>
                  <a:gd name="T92" fmla="*/ 88 w 154"/>
                  <a:gd name="T93" fmla="*/ 27 h 378"/>
                  <a:gd name="T94" fmla="*/ 122 w 154"/>
                  <a:gd name="T95" fmla="*/ 27 h 378"/>
                  <a:gd name="T96" fmla="*/ 122 w 154"/>
                  <a:gd name="T97" fmla="*/ 6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378">
                    <a:moveTo>
                      <a:pt x="0" y="0"/>
                    </a:moveTo>
                    <a:lnTo>
                      <a:pt x="0" y="142"/>
                    </a:lnTo>
                    <a:lnTo>
                      <a:pt x="63" y="142"/>
                    </a:lnTo>
                    <a:lnTo>
                      <a:pt x="73" y="142"/>
                    </a:lnTo>
                    <a:lnTo>
                      <a:pt x="73" y="152"/>
                    </a:lnTo>
                    <a:lnTo>
                      <a:pt x="73" y="378"/>
                    </a:lnTo>
                    <a:lnTo>
                      <a:pt x="154" y="378"/>
                    </a:lnTo>
                    <a:lnTo>
                      <a:pt x="154" y="0"/>
                    </a:lnTo>
                    <a:lnTo>
                      <a:pt x="0" y="0"/>
                    </a:lnTo>
                    <a:close/>
                    <a:moveTo>
                      <a:pt x="68" y="113"/>
                    </a:moveTo>
                    <a:lnTo>
                      <a:pt x="32" y="113"/>
                    </a:lnTo>
                    <a:lnTo>
                      <a:pt x="32" y="77"/>
                    </a:lnTo>
                    <a:lnTo>
                      <a:pt x="68" y="77"/>
                    </a:lnTo>
                    <a:lnTo>
                      <a:pt x="68" y="113"/>
                    </a:lnTo>
                    <a:close/>
                    <a:moveTo>
                      <a:pt x="68" y="63"/>
                    </a:moveTo>
                    <a:lnTo>
                      <a:pt x="32" y="63"/>
                    </a:lnTo>
                    <a:lnTo>
                      <a:pt x="32" y="27"/>
                    </a:lnTo>
                    <a:lnTo>
                      <a:pt x="68" y="27"/>
                    </a:lnTo>
                    <a:lnTo>
                      <a:pt x="68" y="63"/>
                    </a:lnTo>
                    <a:close/>
                    <a:moveTo>
                      <a:pt x="122" y="311"/>
                    </a:moveTo>
                    <a:lnTo>
                      <a:pt x="88" y="311"/>
                    </a:lnTo>
                    <a:lnTo>
                      <a:pt x="88" y="275"/>
                    </a:lnTo>
                    <a:lnTo>
                      <a:pt x="122" y="275"/>
                    </a:lnTo>
                    <a:lnTo>
                      <a:pt x="122" y="311"/>
                    </a:lnTo>
                    <a:close/>
                    <a:moveTo>
                      <a:pt x="122" y="263"/>
                    </a:moveTo>
                    <a:lnTo>
                      <a:pt x="88" y="263"/>
                    </a:lnTo>
                    <a:lnTo>
                      <a:pt x="88" y="227"/>
                    </a:lnTo>
                    <a:lnTo>
                      <a:pt x="122" y="227"/>
                    </a:lnTo>
                    <a:lnTo>
                      <a:pt x="122" y="263"/>
                    </a:lnTo>
                    <a:close/>
                    <a:moveTo>
                      <a:pt x="122" y="212"/>
                    </a:moveTo>
                    <a:lnTo>
                      <a:pt x="88" y="212"/>
                    </a:lnTo>
                    <a:lnTo>
                      <a:pt x="88" y="176"/>
                    </a:lnTo>
                    <a:lnTo>
                      <a:pt x="122" y="176"/>
                    </a:lnTo>
                    <a:lnTo>
                      <a:pt x="122" y="212"/>
                    </a:lnTo>
                    <a:close/>
                    <a:moveTo>
                      <a:pt x="122" y="162"/>
                    </a:moveTo>
                    <a:lnTo>
                      <a:pt x="88" y="162"/>
                    </a:lnTo>
                    <a:lnTo>
                      <a:pt x="88" y="125"/>
                    </a:lnTo>
                    <a:lnTo>
                      <a:pt x="122" y="125"/>
                    </a:lnTo>
                    <a:lnTo>
                      <a:pt x="122" y="162"/>
                    </a:lnTo>
                    <a:close/>
                    <a:moveTo>
                      <a:pt x="122" y="111"/>
                    </a:moveTo>
                    <a:lnTo>
                      <a:pt x="88" y="111"/>
                    </a:lnTo>
                    <a:lnTo>
                      <a:pt x="88" y="77"/>
                    </a:lnTo>
                    <a:lnTo>
                      <a:pt x="122" y="77"/>
                    </a:lnTo>
                    <a:lnTo>
                      <a:pt x="122" y="111"/>
                    </a:lnTo>
                    <a:close/>
                    <a:moveTo>
                      <a:pt x="122" y="63"/>
                    </a:moveTo>
                    <a:lnTo>
                      <a:pt x="88" y="63"/>
                    </a:lnTo>
                    <a:lnTo>
                      <a:pt x="88" y="27"/>
                    </a:lnTo>
                    <a:lnTo>
                      <a:pt x="122" y="27"/>
                    </a:lnTo>
                    <a:lnTo>
                      <a:pt x="12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sp>
          <p:nvSpPr>
            <p:cNvPr id="32" name="Freeform 26"/>
            <p:cNvSpPr>
              <a:spLocks noEditPoints="1"/>
            </p:cNvSpPr>
            <p:nvPr/>
          </p:nvSpPr>
          <p:spPr bwMode="auto">
            <a:xfrm>
              <a:off x="8148979" y="1696057"/>
              <a:ext cx="448043" cy="655637"/>
            </a:xfrm>
            <a:custGeom>
              <a:avLst/>
              <a:gdLst>
                <a:gd name="T0" fmla="*/ 112 w 124"/>
                <a:gd name="T1" fmla="*/ 0 h 183"/>
                <a:gd name="T2" fmla="*/ 12 w 124"/>
                <a:gd name="T3" fmla="*/ 0 h 183"/>
                <a:gd name="T4" fmla="*/ 0 w 124"/>
                <a:gd name="T5" fmla="*/ 13 h 183"/>
                <a:gd name="T6" fmla="*/ 0 w 124"/>
                <a:gd name="T7" fmla="*/ 170 h 183"/>
                <a:gd name="T8" fmla="*/ 12 w 124"/>
                <a:gd name="T9" fmla="*/ 183 h 183"/>
                <a:gd name="T10" fmla="*/ 112 w 124"/>
                <a:gd name="T11" fmla="*/ 183 h 183"/>
                <a:gd name="T12" fmla="*/ 124 w 124"/>
                <a:gd name="T13" fmla="*/ 170 h 183"/>
                <a:gd name="T14" fmla="*/ 124 w 124"/>
                <a:gd name="T15" fmla="*/ 13 h 183"/>
                <a:gd name="T16" fmla="*/ 112 w 124"/>
                <a:gd name="T17" fmla="*/ 0 h 183"/>
                <a:gd name="T18" fmla="*/ 43 w 124"/>
                <a:gd name="T19" fmla="*/ 6 h 183"/>
                <a:gd name="T20" fmla="*/ 81 w 124"/>
                <a:gd name="T21" fmla="*/ 6 h 183"/>
                <a:gd name="T22" fmla="*/ 86 w 124"/>
                <a:gd name="T23" fmla="*/ 10 h 183"/>
                <a:gd name="T24" fmla="*/ 81 w 124"/>
                <a:gd name="T25" fmla="*/ 13 h 183"/>
                <a:gd name="T26" fmla="*/ 43 w 124"/>
                <a:gd name="T27" fmla="*/ 13 h 183"/>
                <a:gd name="T28" fmla="*/ 38 w 124"/>
                <a:gd name="T29" fmla="*/ 10 h 183"/>
                <a:gd name="T30" fmla="*/ 43 w 124"/>
                <a:gd name="T31" fmla="*/ 6 h 183"/>
                <a:gd name="T32" fmla="*/ 73 w 124"/>
                <a:gd name="T33" fmla="*/ 170 h 183"/>
                <a:gd name="T34" fmla="*/ 51 w 124"/>
                <a:gd name="T35" fmla="*/ 170 h 183"/>
                <a:gd name="T36" fmla="*/ 48 w 124"/>
                <a:gd name="T37" fmla="*/ 166 h 183"/>
                <a:gd name="T38" fmla="*/ 51 w 124"/>
                <a:gd name="T39" fmla="*/ 163 h 183"/>
                <a:gd name="T40" fmla="*/ 73 w 124"/>
                <a:gd name="T41" fmla="*/ 163 h 183"/>
                <a:gd name="T42" fmla="*/ 77 w 124"/>
                <a:gd name="T43" fmla="*/ 166 h 183"/>
                <a:gd name="T44" fmla="*/ 73 w 124"/>
                <a:gd name="T45" fmla="*/ 170 h 183"/>
                <a:gd name="T46" fmla="*/ 111 w 124"/>
                <a:gd name="T47" fmla="*/ 151 h 183"/>
                <a:gd name="T48" fmla="*/ 12 w 124"/>
                <a:gd name="T49" fmla="*/ 151 h 183"/>
                <a:gd name="T50" fmla="*/ 12 w 124"/>
                <a:gd name="T51" fmla="*/ 19 h 183"/>
                <a:gd name="T52" fmla="*/ 111 w 124"/>
                <a:gd name="T53" fmla="*/ 19 h 183"/>
                <a:gd name="T54" fmla="*/ 111 w 124"/>
                <a:gd name="T55" fmla="*/ 151 h 183"/>
                <a:gd name="T56" fmla="*/ 111 w 124"/>
                <a:gd name="T57" fmla="*/ 15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83">
                  <a:moveTo>
                    <a:pt x="112" y="0"/>
                  </a:moveTo>
                  <a:cubicBezTo>
                    <a:pt x="12" y="0"/>
                    <a:pt x="12" y="0"/>
                    <a:pt x="12" y="0"/>
                  </a:cubicBezTo>
                  <a:cubicBezTo>
                    <a:pt x="5" y="0"/>
                    <a:pt x="0" y="6"/>
                    <a:pt x="0" y="13"/>
                  </a:cubicBezTo>
                  <a:cubicBezTo>
                    <a:pt x="0" y="170"/>
                    <a:pt x="0" y="170"/>
                    <a:pt x="0" y="170"/>
                  </a:cubicBezTo>
                  <a:cubicBezTo>
                    <a:pt x="0" y="177"/>
                    <a:pt x="5" y="183"/>
                    <a:pt x="12" y="183"/>
                  </a:cubicBezTo>
                  <a:cubicBezTo>
                    <a:pt x="112" y="183"/>
                    <a:pt x="112" y="183"/>
                    <a:pt x="112" y="183"/>
                  </a:cubicBezTo>
                  <a:cubicBezTo>
                    <a:pt x="118" y="183"/>
                    <a:pt x="124" y="177"/>
                    <a:pt x="124" y="170"/>
                  </a:cubicBezTo>
                  <a:cubicBezTo>
                    <a:pt x="124" y="13"/>
                    <a:pt x="124" y="13"/>
                    <a:pt x="124" y="13"/>
                  </a:cubicBezTo>
                  <a:cubicBezTo>
                    <a:pt x="124" y="6"/>
                    <a:pt x="119" y="0"/>
                    <a:pt x="112" y="0"/>
                  </a:cubicBezTo>
                  <a:close/>
                  <a:moveTo>
                    <a:pt x="43" y="6"/>
                  </a:moveTo>
                  <a:cubicBezTo>
                    <a:pt x="81" y="6"/>
                    <a:pt x="81" y="6"/>
                    <a:pt x="81" y="6"/>
                  </a:cubicBezTo>
                  <a:cubicBezTo>
                    <a:pt x="84" y="6"/>
                    <a:pt x="86" y="7"/>
                    <a:pt x="86" y="10"/>
                  </a:cubicBezTo>
                  <a:cubicBezTo>
                    <a:pt x="86" y="13"/>
                    <a:pt x="84" y="13"/>
                    <a:pt x="81" y="13"/>
                  </a:cubicBezTo>
                  <a:cubicBezTo>
                    <a:pt x="43" y="13"/>
                    <a:pt x="43" y="13"/>
                    <a:pt x="43" y="13"/>
                  </a:cubicBezTo>
                  <a:cubicBezTo>
                    <a:pt x="40" y="13"/>
                    <a:pt x="38" y="13"/>
                    <a:pt x="38" y="10"/>
                  </a:cubicBezTo>
                  <a:cubicBezTo>
                    <a:pt x="38" y="7"/>
                    <a:pt x="40" y="6"/>
                    <a:pt x="43" y="6"/>
                  </a:cubicBezTo>
                  <a:close/>
                  <a:moveTo>
                    <a:pt x="73" y="170"/>
                  </a:moveTo>
                  <a:cubicBezTo>
                    <a:pt x="51" y="170"/>
                    <a:pt x="51" y="170"/>
                    <a:pt x="51" y="170"/>
                  </a:cubicBezTo>
                  <a:cubicBezTo>
                    <a:pt x="49" y="170"/>
                    <a:pt x="48" y="169"/>
                    <a:pt x="48" y="166"/>
                  </a:cubicBezTo>
                  <a:cubicBezTo>
                    <a:pt x="48" y="164"/>
                    <a:pt x="49" y="163"/>
                    <a:pt x="51" y="163"/>
                  </a:cubicBezTo>
                  <a:cubicBezTo>
                    <a:pt x="73" y="163"/>
                    <a:pt x="73" y="163"/>
                    <a:pt x="73" y="163"/>
                  </a:cubicBezTo>
                  <a:cubicBezTo>
                    <a:pt x="75" y="163"/>
                    <a:pt x="77" y="164"/>
                    <a:pt x="77" y="166"/>
                  </a:cubicBezTo>
                  <a:cubicBezTo>
                    <a:pt x="77" y="169"/>
                    <a:pt x="75" y="170"/>
                    <a:pt x="73" y="170"/>
                  </a:cubicBezTo>
                  <a:close/>
                  <a:moveTo>
                    <a:pt x="111" y="151"/>
                  </a:moveTo>
                  <a:cubicBezTo>
                    <a:pt x="12" y="151"/>
                    <a:pt x="12" y="151"/>
                    <a:pt x="12" y="151"/>
                  </a:cubicBezTo>
                  <a:cubicBezTo>
                    <a:pt x="12" y="19"/>
                    <a:pt x="12" y="19"/>
                    <a:pt x="12" y="19"/>
                  </a:cubicBezTo>
                  <a:cubicBezTo>
                    <a:pt x="111" y="19"/>
                    <a:pt x="111" y="19"/>
                    <a:pt x="111" y="19"/>
                  </a:cubicBezTo>
                  <a:cubicBezTo>
                    <a:pt x="111" y="151"/>
                    <a:pt x="111" y="151"/>
                    <a:pt x="111" y="151"/>
                  </a:cubicBezTo>
                  <a:cubicBezTo>
                    <a:pt x="111" y="151"/>
                    <a:pt x="111" y="151"/>
                    <a:pt x="111" y="151"/>
                  </a:cubicBezTo>
                  <a:close/>
                </a:path>
              </a:pathLst>
            </a:custGeom>
            <a:solidFill>
              <a:schemeClr val="bg2">
                <a:lumMod val="75000"/>
              </a:schemeClr>
            </a:solidFill>
            <a:ln>
              <a:noFill/>
            </a:ln>
          </p:spPr>
          <p:txBody>
            <a:bodyPr vert="horz" wrap="square" lIns="124347" tIns="62174" rIns="124347" bIns="62174" numCol="1" anchor="t" anchorCtr="0" compatLnSpc="1">
              <a:prstTxWarp prst="textNoShape">
                <a:avLst/>
              </a:prstTxWarp>
            </a:bodyPr>
            <a:lstStyle/>
            <a:p>
              <a:endParaRPr lang="en-US" sz="2448" dirty="0"/>
            </a:p>
          </p:txBody>
        </p:sp>
        <p:sp>
          <p:nvSpPr>
            <p:cNvPr id="35" name="Freeform 5"/>
            <p:cNvSpPr>
              <a:spLocks/>
            </p:cNvSpPr>
            <p:nvPr/>
          </p:nvSpPr>
          <p:spPr bwMode="auto">
            <a:xfrm>
              <a:off x="3105045" y="1665235"/>
              <a:ext cx="1058484" cy="655637"/>
            </a:xfrm>
            <a:custGeom>
              <a:avLst/>
              <a:gdLst>
                <a:gd name="T0" fmla="*/ 773 w 773"/>
                <a:gd name="T1" fmla="*/ 389 h 478"/>
                <a:gd name="T2" fmla="*/ 684 w 773"/>
                <a:gd name="T3" fmla="*/ 300 h 478"/>
                <a:gd name="T4" fmla="*/ 673 w 773"/>
                <a:gd name="T5" fmla="*/ 301 h 478"/>
                <a:gd name="T6" fmla="*/ 681 w 773"/>
                <a:gd name="T7" fmla="*/ 238 h 478"/>
                <a:gd name="T8" fmla="*/ 443 w 773"/>
                <a:gd name="T9" fmla="*/ 0 h 478"/>
                <a:gd name="T10" fmla="*/ 216 w 773"/>
                <a:gd name="T11" fmla="*/ 162 h 478"/>
                <a:gd name="T12" fmla="*/ 163 w 773"/>
                <a:gd name="T13" fmla="*/ 153 h 478"/>
                <a:gd name="T14" fmla="*/ 0 w 773"/>
                <a:gd name="T15" fmla="*/ 316 h 478"/>
                <a:gd name="T16" fmla="*/ 163 w 773"/>
                <a:gd name="T17" fmla="*/ 478 h 478"/>
                <a:gd name="T18" fmla="*/ 163 w 773"/>
                <a:gd name="T19" fmla="*/ 478 h 478"/>
                <a:gd name="T20" fmla="*/ 163 w 773"/>
                <a:gd name="T21" fmla="*/ 478 h 478"/>
                <a:gd name="T22" fmla="*/ 691 w 773"/>
                <a:gd name="T23" fmla="*/ 478 h 478"/>
                <a:gd name="T24" fmla="*/ 691 w 773"/>
                <a:gd name="T25" fmla="*/ 478 h 478"/>
                <a:gd name="T26" fmla="*/ 773 w 773"/>
                <a:gd name="T27" fmla="*/ 38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478">
                  <a:moveTo>
                    <a:pt x="773" y="389"/>
                  </a:moveTo>
                  <a:cubicBezTo>
                    <a:pt x="773" y="340"/>
                    <a:pt x="733" y="300"/>
                    <a:pt x="684" y="300"/>
                  </a:cubicBezTo>
                  <a:cubicBezTo>
                    <a:pt x="680" y="300"/>
                    <a:pt x="676" y="300"/>
                    <a:pt x="673" y="301"/>
                  </a:cubicBezTo>
                  <a:cubicBezTo>
                    <a:pt x="678" y="281"/>
                    <a:pt x="681" y="260"/>
                    <a:pt x="681" y="238"/>
                  </a:cubicBezTo>
                  <a:cubicBezTo>
                    <a:pt x="681" y="107"/>
                    <a:pt x="574" y="0"/>
                    <a:pt x="443" y="0"/>
                  </a:cubicBezTo>
                  <a:cubicBezTo>
                    <a:pt x="337" y="0"/>
                    <a:pt x="248" y="68"/>
                    <a:pt x="216" y="162"/>
                  </a:cubicBezTo>
                  <a:cubicBezTo>
                    <a:pt x="200" y="157"/>
                    <a:pt x="182" y="153"/>
                    <a:pt x="163" y="153"/>
                  </a:cubicBezTo>
                  <a:cubicBezTo>
                    <a:pt x="73" y="153"/>
                    <a:pt x="0" y="226"/>
                    <a:pt x="0" y="316"/>
                  </a:cubicBezTo>
                  <a:cubicBezTo>
                    <a:pt x="0" y="405"/>
                    <a:pt x="73" y="478"/>
                    <a:pt x="163" y="478"/>
                  </a:cubicBezTo>
                  <a:cubicBezTo>
                    <a:pt x="163" y="478"/>
                    <a:pt x="163" y="478"/>
                    <a:pt x="163" y="478"/>
                  </a:cubicBezTo>
                  <a:cubicBezTo>
                    <a:pt x="163" y="478"/>
                    <a:pt x="163" y="478"/>
                    <a:pt x="163" y="478"/>
                  </a:cubicBezTo>
                  <a:cubicBezTo>
                    <a:pt x="691" y="478"/>
                    <a:pt x="691" y="478"/>
                    <a:pt x="691" y="478"/>
                  </a:cubicBezTo>
                  <a:cubicBezTo>
                    <a:pt x="691" y="478"/>
                    <a:pt x="691" y="478"/>
                    <a:pt x="691" y="478"/>
                  </a:cubicBezTo>
                  <a:cubicBezTo>
                    <a:pt x="737" y="474"/>
                    <a:pt x="773" y="436"/>
                    <a:pt x="773" y="389"/>
                  </a:cubicBezTo>
                  <a:close/>
                </a:path>
              </a:pathLst>
            </a:custGeom>
            <a:solidFill>
              <a:schemeClr val="bg2">
                <a:lumMod val="90000"/>
              </a:schemeClr>
            </a:solidFill>
            <a:ln>
              <a:noFill/>
            </a:ln>
          </p:spPr>
          <p:txBody>
            <a:bodyPr vert="horz" wrap="square" lIns="124347" tIns="62174" rIns="124347" bIns="62174" numCol="1" anchor="t" anchorCtr="0" compatLnSpc="1">
              <a:prstTxWarp prst="textNoShape">
                <a:avLst/>
              </a:prstTxWarp>
            </a:bodyPr>
            <a:lstStyle/>
            <a:p>
              <a:endParaRPr lang="en-US" sz="2448" dirty="0"/>
            </a:p>
          </p:txBody>
        </p:sp>
        <p:sp>
          <p:nvSpPr>
            <p:cNvPr id="97" name="TextBox 96"/>
            <p:cNvSpPr txBox="1"/>
            <p:nvPr/>
          </p:nvSpPr>
          <p:spPr>
            <a:xfrm>
              <a:off x="8565199" y="2979295"/>
              <a:ext cx="851351" cy="163911"/>
            </a:xfrm>
            <a:prstGeom prst="rect">
              <a:avLst/>
            </a:prstGeom>
            <a:noFill/>
          </p:spPr>
          <p:txBody>
            <a:bodyPr wrap="square" lIns="0" tIns="0" rIns="0" bIns="0" rtlCol="0">
              <a:spAutoFit/>
            </a:bodyPr>
            <a:lstStyle/>
            <a:p>
              <a:pPr algn="ctr">
                <a:lnSpc>
                  <a:spcPct val="90000"/>
                </a:lnSpc>
              </a:pPr>
              <a:r>
                <a:rPr lang="en-US" sz="1360" dirty="0">
                  <a:solidFill>
                    <a:schemeClr val="tx1">
                      <a:lumMod val="50000"/>
                      <a:lumOff val="50000"/>
                    </a:schemeClr>
                  </a:solidFill>
                </a:rPr>
                <a:t>Partners</a:t>
              </a:r>
            </a:p>
          </p:txBody>
        </p:sp>
        <p:sp>
          <p:nvSpPr>
            <p:cNvPr id="99" name="Rectangle 98"/>
            <p:cNvSpPr/>
            <p:nvPr/>
          </p:nvSpPr>
          <p:spPr>
            <a:xfrm>
              <a:off x="3269162" y="1804914"/>
              <a:ext cx="822325" cy="408160"/>
            </a:xfrm>
            <a:prstGeom prst="rect">
              <a:avLst/>
            </a:prstGeom>
          </p:spPr>
          <p:txBody>
            <a:bodyPr wrap="square">
              <a:spAutoFit/>
            </a:bodyPr>
            <a:lstStyle/>
            <a:p>
              <a:pPr algn="ctr" defTabSz="913915" fontAlgn="base">
                <a:lnSpc>
                  <a:spcPct val="90000"/>
                </a:lnSpc>
                <a:spcBef>
                  <a:spcPct val="0"/>
                </a:spcBef>
                <a:spcAft>
                  <a:spcPct val="0"/>
                </a:spcAft>
              </a:pPr>
              <a:r>
                <a:rPr lang="en-US" sz="1360" spc="-50" dirty="0">
                  <a:gradFill>
                    <a:gsLst>
                      <a:gs pos="1250">
                        <a:schemeClr val="bg1"/>
                      </a:gs>
                      <a:gs pos="10417">
                        <a:schemeClr val="bg1"/>
                      </a:gs>
                    </a:gsLst>
                    <a:lin ang="5400000" scaled="0"/>
                  </a:gradFill>
                </a:rPr>
                <a:t>SaaS</a:t>
              </a:r>
            </a:p>
            <a:p>
              <a:pPr algn="ctr" defTabSz="913915" fontAlgn="base">
                <a:lnSpc>
                  <a:spcPct val="90000"/>
                </a:lnSpc>
                <a:spcBef>
                  <a:spcPct val="0"/>
                </a:spcBef>
                <a:spcAft>
                  <a:spcPct val="0"/>
                </a:spcAft>
              </a:pPr>
              <a:r>
                <a:rPr lang="en-US" sz="1360" spc="-50" dirty="0">
                  <a:gradFill>
                    <a:gsLst>
                      <a:gs pos="1250">
                        <a:schemeClr val="bg1"/>
                      </a:gs>
                      <a:gs pos="10417">
                        <a:schemeClr val="bg1"/>
                      </a:gs>
                    </a:gsLst>
                    <a:lin ang="5400000" scaled="0"/>
                  </a:gradFill>
                </a:rPr>
                <a:t>apps</a:t>
              </a:r>
            </a:p>
          </p:txBody>
        </p:sp>
        <p:grpSp>
          <p:nvGrpSpPr>
            <p:cNvPr id="157" name="Group 156"/>
            <p:cNvGrpSpPr/>
            <p:nvPr/>
          </p:nvGrpSpPr>
          <p:grpSpPr>
            <a:xfrm>
              <a:off x="5221814" y="3040416"/>
              <a:ext cx="2052254" cy="513880"/>
              <a:chOff x="5221814" y="3040416"/>
              <a:chExt cx="2052254" cy="513880"/>
            </a:xfrm>
          </p:grpSpPr>
          <p:sp>
            <p:nvSpPr>
              <p:cNvPr id="156" name="Rectangle 155"/>
              <p:cNvSpPr/>
              <p:nvPr/>
            </p:nvSpPr>
            <p:spPr bwMode="auto">
              <a:xfrm>
                <a:off x="5221814" y="3040416"/>
                <a:ext cx="2052254" cy="513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932284"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p:cNvSpPr txBox="1">
                <a:spLocks noChangeArrowheads="1"/>
              </p:cNvSpPr>
              <p:nvPr/>
            </p:nvSpPr>
            <p:spPr bwMode="auto">
              <a:xfrm>
                <a:off x="5851924" y="3166553"/>
                <a:ext cx="1145689" cy="22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088" dirty="0" smtClean="0">
                    <a:solidFill>
                      <a:schemeClr val="bg1"/>
                    </a:solidFill>
                    <a:latin typeface="+mn-lt"/>
                  </a:rPr>
                  <a:t>Logic Apps</a:t>
                </a:r>
                <a:endParaRPr lang="en-US" altLang="en-US" sz="1088" dirty="0">
                  <a:solidFill>
                    <a:schemeClr val="bg1"/>
                  </a:solidFill>
                  <a:latin typeface="+mn-lt"/>
                </a:endParaRPr>
              </a:p>
            </p:txBody>
          </p:sp>
        </p:grpSp>
      </p:grpSp>
      <p:grpSp>
        <p:nvGrpSpPr>
          <p:cNvPr id="159" name="Group 158"/>
          <p:cNvGrpSpPr/>
          <p:nvPr/>
        </p:nvGrpSpPr>
        <p:grpSpPr>
          <a:xfrm>
            <a:off x="5077223" y="3746239"/>
            <a:ext cx="2358347" cy="590609"/>
            <a:chOff x="249122" y="4050394"/>
            <a:chExt cx="2052254" cy="513880"/>
          </a:xfrm>
        </p:grpSpPr>
        <p:sp>
          <p:nvSpPr>
            <p:cNvPr id="145" name="Rectangle 144"/>
            <p:cNvSpPr/>
            <p:nvPr/>
          </p:nvSpPr>
          <p:spPr bwMode="auto">
            <a:xfrm>
              <a:off x="249122" y="4050394"/>
              <a:ext cx="2052254" cy="513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932284"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TextBox 145"/>
            <p:cNvSpPr txBox="1">
              <a:spLocks noChangeArrowheads="1"/>
            </p:cNvSpPr>
            <p:nvPr/>
          </p:nvSpPr>
          <p:spPr bwMode="auto">
            <a:xfrm>
              <a:off x="879232" y="4166060"/>
              <a:ext cx="1145689" cy="22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088" dirty="0">
                  <a:solidFill>
                    <a:schemeClr val="bg1"/>
                  </a:solidFill>
                  <a:latin typeface="+mn-lt"/>
                </a:rPr>
                <a:t>Service Bus</a:t>
              </a:r>
            </a:p>
          </p:txBody>
        </p:sp>
        <p:grpSp>
          <p:nvGrpSpPr>
            <p:cNvPr id="111" name="Group 110"/>
            <p:cNvGrpSpPr/>
            <p:nvPr/>
          </p:nvGrpSpPr>
          <p:grpSpPr>
            <a:xfrm>
              <a:off x="507922" y="4086643"/>
              <a:ext cx="358432" cy="420444"/>
              <a:chOff x="6534150" y="4522788"/>
              <a:chExt cx="458788" cy="538163"/>
            </a:xfrm>
            <a:solidFill>
              <a:schemeClr val="bg1"/>
            </a:solidFill>
          </p:grpSpPr>
          <p:sp>
            <p:nvSpPr>
              <p:cNvPr id="112" name="Freeform 5"/>
              <p:cNvSpPr>
                <a:spLocks/>
              </p:cNvSpPr>
              <p:nvPr/>
            </p:nvSpPr>
            <p:spPr bwMode="auto">
              <a:xfrm>
                <a:off x="6619875" y="4843463"/>
                <a:ext cx="150813" cy="217488"/>
              </a:xfrm>
              <a:custGeom>
                <a:avLst/>
                <a:gdLst>
                  <a:gd name="T0" fmla="*/ 64 w 95"/>
                  <a:gd name="T1" fmla="*/ 0 h 137"/>
                  <a:gd name="T2" fmla="*/ 64 w 95"/>
                  <a:gd name="T3" fmla="*/ 0 h 137"/>
                  <a:gd name="T4" fmla="*/ 31 w 95"/>
                  <a:gd name="T5" fmla="*/ 0 h 137"/>
                  <a:gd name="T6" fmla="*/ 31 w 95"/>
                  <a:gd name="T7" fmla="*/ 73 h 137"/>
                  <a:gd name="T8" fmla="*/ 0 w 95"/>
                  <a:gd name="T9" fmla="*/ 73 h 137"/>
                  <a:gd name="T10" fmla="*/ 47 w 95"/>
                  <a:gd name="T11" fmla="*/ 137 h 137"/>
                  <a:gd name="T12" fmla="*/ 95 w 95"/>
                  <a:gd name="T13" fmla="*/ 73 h 137"/>
                  <a:gd name="T14" fmla="*/ 64 w 95"/>
                  <a:gd name="T15" fmla="*/ 73 h 137"/>
                  <a:gd name="T16" fmla="*/ 64 w 95"/>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7">
                    <a:moveTo>
                      <a:pt x="64" y="0"/>
                    </a:moveTo>
                    <a:lnTo>
                      <a:pt x="64" y="0"/>
                    </a:lnTo>
                    <a:lnTo>
                      <a:pt x="31" y="0"/>
                    </a:lnTo>
                    <a:lnTo>
                      <a:pt x="31" y="73"/>
                    </a:lnTo>
                    <a:lnTo>
                      <a:pt x="0" y="73"/>
                    </a:lnTo>
                    <a:lnTo>
                      <a:pt x="47" y="137"/>
                    </a:lnTo>
                    <a:lnTo>
                      <a:pt x="95" y="73"/>
                    </a:lnTo>
                    <a:lnTo>
                      <a:pt x="64" y="73"/>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13" name="Rectangle 6"/>
              <p:cNvSpPr>
                <a:spLocks noChangeArrowheads="1"/>
              </p:cNvSpPr>
              <p:nvPr/>
            </p:nvSpPr>
            <p:spPr bwMode="auto">
              <a:xfrm>
                <a:off x="6627813" y="4673600"/>
                <a:ext cx="1349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14" name="Rectangle 7"/>
              <p:cNvSpPr>
                <a:spLocks noChangeArrowheads="1"/>
              </p:cNvSpPr>
              <p:nvPr/>
            </p:nvSpPr>
            <p:spPr bwMode="auto">
              <a:xfrm>
                <a:off x="6627813" y="4729163"/>
                <a:ext cx="1349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15" name="Rectangle 8"/>
              <p:cNvSpPr>
                <a:spLocks noChangeArrowheads="1"/>
              </p:cNvSpPr>
              <p:nvPr/>
            </p:nvSpPr>
            <p:spPr bwMode="auto">
              <a:xfrm>
                <a:off x="6627813" y="4786313"/>
                <a:ext cx="1349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16" name="Freeform 9"/>
              <p:cNvSpPr>
                <a:spLocks/>
              </p:cNvSpPr>
              <p:nvPr/>
            </p:nvSpPr>
            <p:spPr bwMode="auto">
              <a:xfrm>
                <a:off x="6534150" y="4522788"/>
                <a:ext cx="187325" cy="417513"/>
              </a:xfrm>
              <a:custGeom>
                <a:avLst/>
                <a:gdLst>
                  <a:gd name="T0" fmla="*/ 30 w 50"/>
                  <a:gd name="T1" fmla="*/ 95 h 111"/>
                  <a:gd name="T2" fmla="*/ 15 w 50"/>
                  <a:gd name="T3" fmla="*/ 95 h 111"/>
                  <a:gd name="T4" fmla="*/ 15 w 50"/>
                  <a:gd name="T5" fmla="*/ 84 h 111"/>
                  <a:gd name="T6" fmla="*/ 15 w 50"/>
                  <a:gd name="T7" fmla="*/ 84 h 111"/>
                  <a:gd name="T8" fmla="*/ 15 w 50"/>
                  <a:gd name="T9" fmla="*/ 15 h 111"/>
                  <a:gd name="T10" fmla="*/ 35 w 50"/>
                  <a:gd name="T11" fmla="*/ 15 h 111"/>
                  <a:gd name="T12" fmla="*/ 35 w 50"/>
                  <a:gd name="T13" fmla="*/ 35 h 111"/>
                  <a:gd name="T14" fmla="*/ 50 w 50"/>
                  <a:gd name="T15" fmla="*/ 35 h 111"/>
                  <a:gd name="T16" fmla="*/ 50 w 50"/>
                  <a:gd name="T17" fmla="*/ 4 h 111"/>
                  <a:gd name="T18" fmla="*/ 47 w 50"/>
                  <a:gd name="T19" fmla="*/ 0 h 111"/>
                  <a:gd name="T20" fmla="*/ 5 w 50"/>
                  <a:gd name="T21" fmla="*/ 0 h 111"/>
                  <a:gd name="T22" fmla="*/ 0 w 50"/>
                  <a:gd name="T23" fmla="*/ 5 h 111"/>
                  <a:gd name="T24" fmla="*/ 0 w 50"/>
                  <a:gd name="T25" fmla="*/ 70 h 111"/>
                  <a:gd name="T26" fmla="*/ 0 w 50"/>
                  <a:gd name="T27" fmla="*/ 70 h 111"/>
                  <a:gd name="T28" fmla="*/ 0 w 50"/>
                  <a:gd name="T29" fmla="*/ 106 h 111"/>
                  <a:gd name="T30" fmla="*/ 5 w 50"/>
                  <a:gd name="T31" fmla="*/ 111 h 111"/>
                  <a:gd name="T32" fmla="*/ 30 w 50"/>
                  <a:gd name="T33" fmla="*/ 111 h 111"/>
                  <a:gd name="T34" fmla="*/ 30 w 50"/>
                  <a:gd name="T35" fmla="*/ 9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11">
                    <a:moveTo>
                      <a:pt x="30" y="95"/>
                    </a:moveTo>
                    <a:cubicBezTo>
                      <a:pt x="15" y="95"/>
                      <a:pt x="15" y="95"/>
                      <a:pt x="15" y="95"/>
                    </a:cubicBezTo>
                    <a:cubicBezTo>
                      <a:pt x="15" y="84"/>
                      <a:pt x="15" y="84"/>
                      <a:pt x="15" y="84"/>
                    </a:cubicBezTo>
                    <a:cubicBezTo>
                      <a:pt x="15" y="84"/>
                      <a:pt x="15" y="84"/>
                      <a:pt x="15" y="84"/>
                    </a:cubicBezTo>
                    <a:cubicBezTo>
                      <a:pt x="15" y="15"/>
                      <a:pt x="15" y="15"/>
                      <a:pt x="15" y="15"/>
                    </a:cubicBezTo>
                    <a:cubicBezTo>
                      <a:pt x="35" y="15"/>
                      <a:pt x="35" y="15"/>
                      <a:pt x="35" y="15"/>
                    </a:cubicBezTo>
                    <a:cubicBezTo>
                      <a:pt x="35" y="35"/>
                      <a:pt x="35" y="35"/>
                      <a:pt x="35" y="35"/>
                    </a:cubicBezTo>
                    <a:cubicBezTo>
                      <a:pt x="50" y="35"/>
                      <a:pt x="50" y="35"/>
                      <a:pt x="50" y="35"/>
                    </a:cubicBezTo>
                    <a:cubicBezTo>
                      <a:pt x="50" y="4"/>
                      <a:pt x="50" y="4"/>
                      <a:pt x="50" y="4"/>
                    </a:cubicBezTo>
                    <a:cubicBezTo>
                      <a:pt x="50" y="0"/>
                      <a:pt x="48" y="0"/>
                      <a:pt x="47" y="0"/>
                    </a:cubicBezTo>
                    <a:cubicBezTo>
                      <a:pt x="5" y="0"/>
                      <a:pt x="5" y="0"/>
                      <a:pt x="5" y="0"/>
                    </a:cubicBezTo>
                    <a:cubicBezTo>
                      <a:pt x="3" y="0"/>
                      <a:pt x="0" y="0"/>
                      <a:pt x="0" y="5"/>
                    </a:cubicBezTo>
                    <a:cubicBezTo>
                      <a:pt x="0" y="70"/>
                      <a:pt x="0" y="70"/>
                      <a:pt x="0" y="70"/>
                    </a:cubicBezTo>
                    <a:cubicBezTo>
                      <a:pt x="0" y="70"/>
                      <a:pt x="0" y="70"/>
                      <a:pt x="0" y="70"/>
                    </a:cubicBezTo>
                    <a:cubicBezTo>
                      <a:pt x="0" y="106"/>
                      <a:pt x="0" y="106"/>
                      <a:pt x="0" y="106"/>
                    </a:cubicBezTo>
                    <a:cubicBezTo>
                      <a:pt x="0" y="107"/>
                      <a:pt x="4" y="111"/>
                      <a:pt x="5" y="111"/>
                    </a:cubicBezTo>
                    <a:cubicBezTo>
                      <a:pt x="30" y="111"/>
                      <a:pt x="30" y="111"/>
                      <a:pt x="30" y="111"/>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sp>
            <p:nvSpPr>
              <p:cNvPr id="117" name="Freeform 10"/>
              <p:cNvSpPr>
                <a:spLocks/>
              </p:cNvSpPr>
              <p:nvPr/>
            </p:nvSpPr>
            <p:spPr bwMode="auto">
              <a:xfrm>
                <a:off x="6743700" y="4583113"/>
                <a:ext cx="249238" cy="357188"/>
              </a:xfrm>
              <a:custGeom>
                <a:avLst/>
                <a:gdLst>
                  <a:gd name="T0" fmla="*/ 42 w 66"/>
                  <a:gd name="T1" fmla="*/ 49 h 95"/>
                  <a:gd name="T2" fmla="*/ 37 w 66"/>
                  <a:gd name="T3" fmla="*/ 49 h 95"/>
                  <a:gd name="T4" fmla="*/ 0 w 66"/>
                  <a:gd name="T5" fmla="*/ 0 h 95"/>
                  <a:gd name="T6" fmla="*/ 0 w 66"/>
                  <a:gd name="T7" fmla="*/ 15 h 95"/>
                  <a:gd name="T8" fmla="*/ 21 w 66"/>
                  <a:gd name="T9" fmla="*/ 54 h 95"/>
                  <a:gd name="T10" fmla="*/ 20 w 66"/>
                  <a:gd name="T11" fmla="*/ 64 h 95"/>
                  <a:gd name="T12" fmla="*/ 41 w 66"/>
                  <a:gd name="T13" fmla="*/ 64 h 95"/>
                  <a:gd name="T14" fmla="*/ 50 w 66"/>
                  <a:gd name="T15" fmla="*/ 71 h 95"/>
                  <a:gd name="T16" fmla="*/ 50 w 66"/>
                  <a:gd name="T17" fmla="*/ 79 h 95"/>
                  <a:gd name="T18" fmla="*/ 0 w 66"/>
                  <a:gd name="T19" fmla="*/ 79 h 95"/>
                  <a:gd name="T20" fmla="*/ 0 w 66"/>
                  <a:gd name="T21" fmla="*/ 95 h 95"/>
                  <a:gd name="T22" fmla="*/ 60 w 66"/>
                  <a:gd name="T23" fmla="*/ 95 h 95"/>
                  <a:gd name="T24" fmla="*/ 66 w 66"/>
                  <a:gd name="T25" fmla="*/ 90 h 95"/>
                  <a:gd name="T26" fmla="*/ 66 w 66"/>
                  <a:gd name="T27" fmla="*/ 71 h 95"/>
                  <a:gd name="T28" fmla="*/ 42 w 66"/>
                  <a:gd name="T29"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95">
                    <a:moveTo>
                      <a:pt x="42" y="49"/>
                    </a:moveTo>
                    <a:cubicBezTo>
                      <a:pt x="37" y="49"/>
                      <a:pt x="37" y="49"/>
                      <a:pt x="37" y="49"/>
                    </a:cubicBezTo>
                    <a:cubicBezTo>
                      <a:pt x="35" y="19"/>
                      <a:pt x="20" y="4"/>
                      <a:pt x="0" y="0"/>
                    </a:cubicBezTo>
                    <a:cubicBezTo>
                      <a:pt x="0" y="15"/>
                      <a:pt x="0" y="15"/>
                      <a:pt x="0" y="15"/>
                    </a:cubicBezTo>
                    <a:cubicBezTo>
                      <a:pt x="15" y="20"/>
                      <a:pt x="20" y="34"/>
                      <a:pt x="21" y="54"/>
                    </a:cubicBezTo>
                    <a:cubicBezTo>
                      <a:pt x="20" y="64"/>
                      <a:pt x="20" y="64"/>
                      <a:pt x="20" y="64"/>
                    </a:cubicBezTo>
                    <a:cubicBezTo>
                      <a:pt x="41" y="64"/>
                      <a:pt x="41" y="64"/>
                      <a:pt x="41" y="64"/>
                    </a:cubicBezTo>
                    <a:cubicBezTo>
                      <a:pt x="46" y="64"/>
                      <a:pt x="50" y="65"/>
                      <a:pt x="50" y="71"/>
                    </a:cubicBezTo>
                    <a:cubicBezTo>
                      <a:pt x="50" y="79"/>
                      <a:pt x="50" y="79"/>
                      <a:pt x="50" y="79"/>
                    </a:cubicBezTo>
                    <a:cubicBezTo>
                      <a:pt x="0" y="79"/>
                      <a:pt x="0" y="79"/>
                      <a:pt x="0" y="79"/>
                    </a:cubicBezTo>
                    <a:cubicBezTo>
                      <a:pt x="0" y="95"/>
                      <a:pt x="0" y="95"/>
                      <a:pt x="0" y="95"/>
                    </a:cubicBezTo>
                    <a:cubicBezTo>
                      <a:pt x="60" y="95"/>
                      <a:pt x="60" y="95"/>
                      <a:pt x="60" y="95"/>
                    </a:cubicBezTo>
                    <a:cubicBezTo>
                      <a:pt x="61" y="95"/>
                      <a:pt x="66" y="91"/>
                      <a:pt x="66" y="90"/>
                    </a:cubicBezTo>
                    <a:cubicBezTo>
                      <a:pt x="66" y="71"/>
                      <a:pt x="66" y="71"/>
                      <a:pt x="66" y="71"/>
                    </a:cubicBezTo>
                    <a:cubicBezTo>
                      <a:pt x="66" y="58"/>
                      <a:pt x="55" y="49"/>
                      <a:pt x="4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dirty="0"/>
              </a:p>
            </p:txBody>
          </p:sp>
        </p:grpSp>
      </p:grpSp>
      <p:sp>
        <p:nvSpPr>
          <p:cNvPr id="4" name="Title 3"/>
          <p:cNvSpPr>
            <a:spLocks noGrp="1"/>
          </p:cNvSpPr>
          <p:nvPr>
            <p:ph type="title"/>
          </p:nvPr>
        </p:nvSpPr>
        <p:spPr/>
        <p:txBody>
          <a:bodyPr vert="horz" wrap="square" lIns="124347" tIns="62174" rIns="124347" bIns="62174" rtlCol="0" anchor="ctr">
            <a:normAutofit/>
          </a:bodyPr>
          <a:lstStyle/>
          <a:p>
            <a:pPr algn="l"/>
            <a:r>
              <a:rPr lang="en-AU" sz="4400" dirty="0">
                <a:solidFill>
                  <a:schemeClr val="accent1"/>
                </a:solidFill>
                <a:latin typeface="Segoe UI Light" panose="020B0502040204020203" pitchFamily="34" charset="0"/>
                <a:cs typeface="Segoe UI Light" panose="020B0502040204020203" pitchFamily="34" charset="0"/>
              </a:rPr>
              <a:t>Bring the cloud to your enterprise with integration</a:t>
            </a:r>
          </a:p>
        </p:txBody>
      </p:sp>
      <p:pic>
        <p:nvPicPr>
          <p:cNvPr id="66" name="Picture 65"/>
          <p:cNvPicPr>
            <a:picLocks noChangeAspect="1"/>
          </p:cNvPicPr>
          <p:nvPr/>
        </p:nvPicPr>
        <p:blipFill>
          <a:blip r:embed="rId3">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a:off x="5315128" y="4347974"/>
            <a:ext cx="461029" cy="463071"/>
          </a:xfrm>
          <a:prstGeom prst="rect">
            <a:avLst/>
          </a:prstGeom>
        </p:spPr>
      </p:pic>
      <p:pic>
        <p:nvPicPr>
          <p:cNvPr id="2" name="Picture 1"/>
          <p:cNvPicPr>
            <a:picLocks noChangeAspect="1"/>
          </p:cNvPicPr>
          <p:nvPr/>
        </p:nvPicPr>
        <p:blipFill>
          <a:blip r:embed="rId4">
            <a:clrChange>
              <a:clrFrom>
                <a:srgbClr val="FFFFFF"/>
              </a:clrFrom>
              <a:clrTo>
                <a:srgbClr val="FFFFFF">
                  <a:alpha val="0"/>
                </a:srgbClr>
              </a:clrTo>
            </a:clrChange>
            <a:biLevel thresh="25000"/>
          </a:blip>
          <a:stretch>
            <a:fillRect/>
          </a:stretch>
        </p:blipFill>
        <p:spPr>
          <a:xfrm flipH="1">
            <a:off x="5304077" y="3285852"/>
            <a:ext cx="480017" cy="387310"/>
          </a:xfrm>
          <a:prstGeom prst="rect">
            <a:avLst/>
          </a:prstGeom>
        </p:spPr>
      </p:pic>
    </p:spTree>
    <p:extLst>
      <p:ext uri="{BB962C8B-B14F-4D97-AF65-F5344CB8AC3E}">
        <p14:creationId xmlns:p14="http://schemas.microsoft.com/office/powerpoint/2010/main" val="41924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Lab #3</a:t>
            </a:r>
            <a:endParaRPr lang="en-US" dirty="0">
              <a:solidFill>
                <a:schemeClr val="tx1"/>
              </a:solidFill>
            </a:endParaRPr>
          </a:p>
        </p:txBody>
      </p:sp>
      <p:sp>
        <p:nvSpPr>
          <p:cNvPr id="4" name="Text Placeholder 3"/>
          <p:cNvSpPr>
            <a:spLocks noGrp="1"/>
          </p:cNvSpPr>
          <p:nvPr>
            <p:ph type="body" sz="quarter" idx="12"/>
          </p:nvPr>
        </p:nvSpPr>
        <p:spPr>
          <a:xfrm>
            <a:off x="274638" y="3693206"/>
            <a:ext cx="8229599" cy="738664"/>
          </a:xfrm>
        </p:spPr>
        <p:txBody>
          <a:bodyPr/>
          <a:lstStyle/>
          <a:p>
            <a:r>
              <a:rPr lang="en-GB" dirty="0" smtClean="0">
                <a:solidFill>
                  <a:schemeClr val="tx1"/>
                </a:solidFill>
              </a:rPr>
              <a:t>Logic Apps + BizTalk Server + Service Bus</a:t>
            </a:r>
            <a:endParaRPr lang="en-US" dirty="0">
              <a:solidFill>
                <a:schemeClr val="tx1"/>
              </a:solidFill>
            </a:endParaRP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1765" y="992"/>
            <a:ext cx="12432948" cy="1462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2400" kern="0" dirty="0">
                <a:gradFill>
                  <a:gsLst>
                    <a:gs pos="0">
                      <a:srgbClr val="FFFFFF"/>
                    </a:gs>
                    <a:gs pos="100000">
                      <a:srgbClr val="FFFFFF"/>
                    </a:gs>
                  </a:gsLst>
                  <a:lin ang="5400000" scaled="0"/>
                </a:gradFill>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dirty="0"/>
              <a:t>Microsoft’s Hybrid Integration Platform</a:t>
            </a:r>
          </a:p>
        </p:txBody>
      </p:sp>
      <p:grpSp>
        <p:nvGrpSpPr>
          <p:cNvPr id="34" name="Group 33"/>
          <p:cNvGrpSpPr/>
          <p:nvPr/>
        </p:nvGrpSpPr>
        <p:grpSpPr>
          <a:xfrm>
            <a:off x="4084300" y="1729552"/>
            <a:ext cx="4224354" cy="4142224"/>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spc="100" dirty="0">
                    <a:solidFill>
                      <a:schemeClr val="bg1"/>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3221" tIns="46610" rIns="93221" bIns="46610" numCol="1">
                  <a:prstTxWarp prst="textArchUp">
                    <a:avLst>
                      <a:gd name="adj" fmla="val 11970409"/>
                    </a:avLst>
                  </a:prstTxWarp>
                  <a:spAutoFit/>
                </a:bodyPr>
                <a:lstStyle/>
                <a:p>
                  <a:pPr algn="ctr" defTabSz="914049"/>
                  <a:r>
                    <a:rPr lang="en-US" sz="2000" kern="0" spc="100" dirty="0">
                      <a:ln w="0"/>
                      <a:solidFill>
                        <a:schemeClr val="bg1"/>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914049">
                  <a:lnSpc>
                    <a:spcPct val="90000"/>
                  </a:lnSpc>
                </a:pPr>
                <a:r>
                  <a:rPr lang="en-US" sz="5998" kern="0" spc="100" dirty="0">
                    <a:ln w="0"/>
                    <a:solidFill>
                      <a:schemeClr val="bg1"/>
                    </a:solidFill>
                    <a:latin typeface="Segoe UI Semibold" panose="020B0702040204020203" pitchFamily="34" charset="0"/>
                    <a:cs typeface="Segoe UI Semibold" panose="020B0702040204020203" pitchFamily="34" charset="0"/>
                  </a:rPr>
                  <a:t>API</a:t>
                </a:r>
                <a:br>
                  <a:rPr lang="en-US" sz="5998" kern="0" spc="100" dirty="0">
                    <a:ln w="0"/>
                    <a:solidFill>
                      <a:schemeClr val="bg1"/>
                    </a:solidFill>
                    <a:latin typeface="Segoe UI Semibold" panose="020B0702040204020203" pitchFamily="34" charset="0"/>
                    <a:cs typeface="Segoe UI Semibold" panose="020B0702040204020203" pitchFamily="34" charset="0"/>
                  </a:rPr>
                </a:br>
                <a:r>
                  <a:rPr lang="en-US" sz="5998" kern="0" spc="100" dirty="0">
                    <a:ln w="0"/>
                    <a:solidFill>
                      <a:schemeClr val="bg1"/>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914049">
                <a:lnSpc>
                  <a:spcPct val="90000"/>
                </a:lnSpc>
              </a:pPr>
              <a:r>
                <a:rPr lang="en-US" sz="2000" kern="0" spc="100" dirty="0">
                  <a:ln w="0"/>
                  <a:solidFill>
                    <a:schemeClr val="bg1"/>
                  </a:solidFill>
                  <a:latin typeface="Segoe UI Semibold" panose="020B0702040204020203" pitchFamily="34" charset="0"/>
                  <a:cs typeface="Segoe UI Semibold" panose="020B0702040204020203" pitchFamily="34" charset="0"/>
                </a:rPr>
                <a:t>AZURE </a:t>
              </a:r>
              <a:br>
                <a:rPr lang="en-US" sz="2000" kern="0" spc="100" dirty="0">
                  <a:ln w="0"/>
                  <a:solidFill>
                    <a:schemeClr val="bg1"/>
                  </a:solidFill>
                  <a:latin typeface="Segoe UI Semibold" panose="020B0702040204020203" pitchFamily="34" charset="0"/>
                  <a:cs typeface="Segoe UI Semibold" panose="020B0702040204020203" pitchFamily="34" charset="0"/>
                </a:rPr>
              </a:br>
              <a:r>
                <a:rPr lang="en-US" sz="2000" kern="0" spc="100" dirty="0">
                  <a:ln w="0"/>
                  <a:solidFill>
                    <a:schemeClr val="bg1"/>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101542" y="1772543"/>
            <a:ext cx="4221400" cy="4095725"/>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dirty="0">
                <a:solidFill>
                  <a:schemeClr val="bg1"/>
                </a:solidFill>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2000" kern="0" dirty="0">
                <a:solidFill>
                  <a:schemeClr val="bg1"/>
                </a:solidFill>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3194" tIns="46598" rIns="93194" bIns="46598" numCol="1">
              <a:prstTxWarp prst="textArchUp">
                <a:avLst>
                  <a:gd name="adj" fmla="val 11970409"/>
                </a:avLst>
              </a:prstTxWarp>
              <a:spAutoFit/>
            </a:bodyPr>
            <a:lstStyle/>
            <a:p>
              <a:pPr algn="ctr" defTabSz="932060">
                <a:defRPr/>
              </a:pPr>
              <a:r>
                <a:rPr lang="en-US" sz="2000" kern="0" spc="100"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3194" tIns="46598" rIns="93194" bIns="46598" numCol="1">
              <a:prstTxWarp prst="textArchUp">
                <a:avLst>
                  <a:gd name="adj" fmla="val 11970409"/>
                </a:avLst>
              </a:prstTxWarp>
              <a:spAutoFit/>
            </a:bodyPr>
            <a:lstStyle/>
            <a:p>
              <a:pPr algn="ctr" defTabSz="932060">
                <a:defRPr/>
              </a:pPr>
              <a:r>
                <a:rPr lang="en-US" kern="0" spc="100" dirty="0">
                  <a:ln w="0"/>
                  <a:gradFill>
                    <a:gsLst>
                      <a:gs pos="3623">
                        <a:schemeClr val="bg1"/>
                      </a:gs>
                      <a:gs pos="20000">
                        <a:schemeClr val="bg1"/>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715384" y="-3093427"/>
            <a:ext cx="2532545" cy="2532543"/>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49"/>
                <a:endParaRPr lang="en-US" sz="1959" kern="0" spc="98" dirty="0">
                  <a:solidFill>
                    <a:schemeClr val="bg1"/>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914049"/>
                <a:r>
                  <a:rPr lang="en-US" kern="0" spc="80"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914049"/>
                <a:r>
                  <a:rPr lang="en-US" kern="0" spc="80" dirty="0">
                    <a:ln w="0"/>
                    <a:gradFill>
                      <a:gsLst>
                        <a:gs pos="5263">
                          <a:schemeClr val="bg1"/>
                        </a:gs>
                        <a:gs pos="35000">
                          <a:schemeClr val="bg1"/>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91414" tIns="45706" rIns="91414" bIns="45706" numCol="1" anchor="t" anchorCtr="0" compatLnSpc="1">
              <a:prstTxWarp prst="textNoShape">
                <a:avLst/>
              </a:prstTxWarp>
            </a:bodyPr>
            <a:lstStyle/>
            <a:p>
              <a:pPr defTabSz="914049"/>
              <a:endParaRPr lang="en-US" kern="0" dirty="0">
                <a:solidFill>
                  <a:srgbClr val="505050"/>
                </a:solidFill>
              </a:endParaRPr>
            </a:p>
          </p:txBody>
        </p:sp>
      </p:grpSp>
      <p:pic>
        <p:nvPicPr>
          <p:cNvPr id="16" name="Picture 15"/>
          <p:cNvPicPr>
            <a:picLocks noChangeAspect="1"/>
          </p:cNvPicPr>
          <p:nvPr/>
        </p:nvPicPr>
        <p:blipFill>
          <a:blip r:embed="rId4"/>
          <a:stretch>
            <a:fillRect/>
          </a:stretch>
        </p:blipFill>
        <p:spPr>
          <a:xfrm>
            <a:off x="4935381" y="2543546"/>
            <a:ext cx="2553721" cy="2553721"/>
          </a:xfrm>
          <a:prstGeom prst="rect">
            <a:avLst/>
          </a:prstGeom>
        </p:spPr>
      </p:pic>
      <p:grpSp>
        <p:nvGrpSpPr>
          <p:cNvPr id="19" name="Group 18"/>
          <p:cNvGrpSpPr/>
          <p:nvPr/>
        </p:nvGrpSpPr>
        <p:grpSpPr>
          <a:xfrm>
            <a:off x="416757" y="1697062"/>
            <a:ext cx="3247503" cy="4244755"/>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8" name="Picture 247"/>
            <p:cNvPicPr>
              <a:picLocks noChangeAspect="1"/>
            </p:cNvPicPr>
            <p:nvPr/>
          </p:nvPicPr>
          <p:blipFill>
            <a:blip r:embed="rId5"/>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7" name="Picture 286"/>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12">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endParaRPr>
            </a:p>
          </p:txBody>
        </p:sp>
      </p:grpSp>
      <p:grpSp>
        <p:nvGrpSpPr>
          <p:cNvPr id="5" name="Group 4"/>
          <p:cNvGrpSpPr/>
          <p:nvPr/>
        </p:nvGrpSpPr>
        <p:grpSpPr>
          <a:xfrm>
            <a:off x="8662507" y="1699158"/>
            <a:ext cx="3255113" cy="4632518"/>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
              </a:r>
              <a:b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b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spc="-5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3"/>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4"/>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5"/>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DocDB</a:t>
              </a: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spc="-50" dirty="0" err="1">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IoT</a:t>
              </a:r>
              <a:r>
                <a:rPr lang="en-US" sz="1000" kern="0" spc="-5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6"/>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7"/>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8"/>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9">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20"/>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1"/>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2"/>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42" rIns="0" bIns="0"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000" kern="0" dirty="0">
                  <a:gradFill>
                    <a:gsLst>
                      <a:gs pos="10145">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3"/>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4"/>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5"/>
          <a:stretch>
            <a:fillRect/>
          </a:stretch>
        </p:blipFill>
        <p:spPr>
          <a:xfrm>
            <a:off x="4923022" y="2599404"/>
            <a:ext cx="2555652" cy="2468530"/>
          </a:xfrm>
          <a:prstGeom prst="rect">
            <a:avLst/>
          </a:prstGeom>
        </p:spPr>
      </p:pic>
    </p:spTree>
    <p:extLst>
      <p:ext uri="{BB962C8B-B14F-4D97-AF65-F5344CB8AC3E}">
        <p14:creationId xmlns:p14="http://schemas.microsoft.com/office/powerpoint/2010/main" val="264527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Hands-On Lab</a:t>
            </a:r>
            <a:endParaRPr lang="en-AU" dirty="0"/>
          </a:p>
        </p:txBody>
      </p:sp>
      <p:sp>
        <p:nvSpPr>
          <p:cNvPr id="4" name="Text Placeholder 3"/>
          <p:cNvSpPr>
            <a:spLocks noGrp="1"/>
          </p:cNvSpPr>
          <p:nvPr>
            <p:ph type="body" sz="quarter" idx="10"/>
          </p:nvPr>
        </p:nvSpPr>
        <p:spPr>
          <a:xfrm>
            <a:off x="274638" y="1212849"/>
            <a:ext cx="6324720" cy="2788469"/>
          </a:xfrm>
        </p:spPr>
        <p:txBody>
          <a:bodyPr/>
          <a:lstStyle/>
          <a:p>
            <a:pPr marL="742950" lvl="0" indent="-742950">
              <a:buFont typeface="+mj-lt"/>
              <a:buAutoNum type="arabicPeriod"/>
            </a:pPr>
            <a:r>
              <a:rPr lang="en-US" dirty="0"/>
              <a:t>Install and configure BizTalk </a:t>
            </a:r>
            <a:r>
              <a:rPr lang="en-US" dirty="0" smtClean="0"/>
              <a:t>Logic App Adapter</a:t>
            </a:r>
            <a:endParaRPr lang="en-AU" dirty="0"/>
          </a:p>
          <a:p>
            <a:pPr marL="742950" lvl="0" indent="-742950">
              <a:buFont typeface="+mj-lt"/>
              <a:buAutoNum type="arabicPeriod"/>
            </a:pPr>
            <a:r>
              <a:rPr lang="en-US" dirty="0"/>
              <a:t>Create Service Bus </a:t>
            </a:r>
            <a:r>
              <a:rPr lang="en-US" dirty="0" smtClean="0"/>
              <a:t>namespace &amp; topics</a:t>
            </a:r>
            <a:endParaRPr lang="en-AU" dirty="0"/>
          </a:p>
          <a:p>
            <a:pPr marL="742950" lvl="0" indent="-742950">
              <a:buFont typeface="+mj-lt"/>
              <a:buAutoNum type="arabicPeriod"/>
            </a:pPr>
            <a:r>
              <a:rPr lang="en-US" dirty="0" smtClean="0"/>
              <a:t>Import </a:t>
            </a:r>
            <a:r>
              <a:rPr lang="en-US" dirty="0"/>
              <a:t>and configure BizTalk </a:t>
            </a:r>
            <a:r>
              <a:rPr lang="en-US" dirty="0" smtClean="0"/>
              <a:t>application</a:t>
            </a:r>
            <a:endParaRPr lang="en-AU" dirty="0"/>
          </a:p>
          <a:p>
            <a:pPr marL="742950" lvl="0" indent="-742950">
              <a:buFont typeface="+mj-lt"/>
              <a:buAutoNum type="arabicPeriod"/>
            </a:pPr>
            <a:r>
              <a:rPr lang="en-US" dirty="0"/>
              <a:t>Create Azure Logic App</a:t>
            </a:r>
            <a:endParaRPr lang="en-AU" dirty="0"/>
          </a:p>
          <a:p>
            <a:endParaRPr lang="en-AU" sz="1800" dirty="0" smtClean="0"/>
          </a:p>
          <a:p>
            <a:endParaRPr lang="en-AU" sz="1800" dirty="0"/>
          </a:p>
          <a:p>
            <a:endParaRPr lang="en-AU" sz="1800" dirty="0" smtClean="0"/>
          </a:p>
          <a:p>
            <a:endParaRPr lang="en-AU" sz="1800" dirty="0"/>
          </a:p>
        </p:txBody>
      </p:sp>
      <p:sp>
        <p:nvSpPr>
          <p:cNvPr id="2" name="Rectangle 2"/>
          <p:cNvSpPr>
            <a:spLocks noChangeArrowheads="1"/>
          </p:cNvSpPr>
          <p:nvPr/>
        </p:nvSpPr>
        <p:spPr bwMode="auto">
          <a:xfrm>
            <a:off x="7946429" y="1212848"/>
            <a:ext cx="173404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U"/>
          </a:p>
        </p:txBody>
      </p:sp>
      <p:graphicFrame>
        <p:nvGraphicFramePr>
          <p:cNvPr id="26" name="Object 25"/>
          <p:cNvGraphicFramePr>
            <a:graphicFrameLocks noChangeAspect="1"/>
          </p:cNvGraphicFramePr>
          <p:nvPr>
            <p:extLst>
              <p:ext uri="{D42A27DB-BD31-4B8C-83A1-F6EECF244321}">
                <p14:modId xmlns:p14="http://schemas.microsoft.com/office/powerpoint/2010/main" val="357759330"/>
              </p:ext>
            </p:extLst>
          </p:nvPr>
        </p:nvGraphicFramePr>
        <p:xfrm>
          <a:off x="7946429" y="1212849"/>
          <a:ext cx="2563214" cy="4050675"/>
        </p:xfrm>
        <a:graphic>
          <a:graphicData uri="http://schemas.openxmlformats.org/presentationml/2006/ole">
            <mc:AlternateContent xmlns:mc="http://schemas.openxmlformats.org/markup-compatibility/2006">
              <mc:Choice xmlns:v="urn:schemas-microsoft-com:vml" Requires="v">
                <p:oleObj spid="_x0000_s2068" name="Visio" r:id="rId4" imgW="1836377" imgH="2907540" progId="Visio.Drawing.15">
                  <p:embed/>
                </p:oleObj>
              </mc:Choice>
              <mc:Fallback>
                <p:oleObj name="Visio" r:id="rId4" imgW="1836377" imgH="290754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429" y="1212849"/>
                        <a:ext cx="2563214" cy="4050675"/>
                      </a:xfrm>
                      <a:prstGeom prst="rect">
                        <a:avLst/>
                      </a:prstGeom>
                      <a:noFill/>
                    </p:spPr>
                  </p:pic>
                </p:oleObj>
              </mc:Fallback>
            </mc:AlternateContent>
          </a:graphicData>
        </a:graphic>
      </p:graphicFrame>
    </p:spTree>
    <p:extLst>
      <p:ext uri="{BB962C8B-B14F-4D97-AF65-F5344CB8AC3E}">
        <p14:creationId xmlns:p14="http://schemas.microsoft.com/office/powerpoint/2010/main" val="27814131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Questions?</a:t>
            </a:r>
            <a:endParaRPr lang="en-AU" b="1" i="1" dirty="0"/>
          </a:p>
        </p:txBody>
      </p:sp>
    </p:spTree>
    <p:extLst>
      <p:ext uri="{BB962C8B-B14F-4D97-AF65-F5344CB8AC3E}">
        <p14:creationId xmlns:p14="http://schemas.microsoft.com/office/powerpoint/2010/main" val="42086045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a:t>
            </a:r>
            <a:r>
              <a:rPr lang="en-US" dirty="0" smtClean="0"/>
              <a:t>connectors</a:t>
            </a:r>
            <a:endParaRPr lang="en-US" dirty="0"/>
          </a:p>
        </p:txBody>
      </p:sp>
      <p:grpSp>
        <p:nvGrpSpPr>
          <p:cNvPr id="16" name="Group 15"/>
          <p:cNvGrpSpPr/>
          <p:nvPr/>
        </p:nvGrpSpPr>
        <p:grpSpPr>
          <a:xfrm>
            <a:off x="876159" y="2273126"/>
            <a:ext cx="3541878" cy="3531699"/>
            <a:chOff x="598913" y="2273126"/>
            <a:chExt cx="3541878" cy="3531699"/>
          </a:xfrm>
        </p:grpSpPr>
        <p:pic>
          <p:nvPicPr>
            <p:cNvPr id="13" name="Picture 12"/>
            <p:cNvPicPr>
              <a:picLocks noChangeAspect="1"/>
            </p:cNvPicPr>
            <p:nvPr/>
          </p:nvPicPr>
          <p:blipFill>
            <a:blip r:embed="rId3"/>
            <a:stretch>
              <a:fillRect/>
            </a:stretch>
          </p:blipFill>
          <p:spPr>
            <a:xfrm>
              <a:off x="598913" y="2273126"/>
              <a:ext cx="3541878" cy="3531699"/>
            </a:xfrm>
            <a:prstGeom prst="rect">
              <a:avLst/>
            </a:prstGeom>
          </p:spPr>
        </p:pic>
        <p:grpSp>
          <p:nvGrpSpPr>
            <p:cNvPr id="6" name="Group 5"/>
            <p:cNvGrpSpPr/>
            <p:nvPr/>
          </p:nvGrpSpPr>
          <p:grpSpPr>
            <a:xfrm>
              <a:off x="1315850" y="2947153"/>
              <a:ext cx="2145145" cy="2072131"/>
              <a:chOff x="4955432" y="2841876"/>
              <a:chExt cx="2513616" cy="2513616"/>
            </a:xfrm>
          </p:grpSpPr>
          <p:pic>
            <p:nvPicPr>
              <p:cNvPr id="7" name="Picture 6"/>
              <p:cNvPicPr>
                <a:picLocks noChangeAspect="1"/>
              </p:cNvPicPr>
              <p:nvPr/>
            </p:nvPicPr>
            <p:blipFill>
              <a:blip r:embed="rId4"/>
              <a:stretch>
                <a:fillRect/>
              </a:stretch>
            </p:blipFill>
            <p:spPr>
              <a:xfrm>
                <a:off x="4955432" y="2841876"/>
                <a:ext cx="2513616" cy="2513616"/>
              </a:xfrm>
              <a:prstGeom prst="rect">
                <a:avLst/>
              </a:prstGeom>
            </p:spPr>
          </p:pic>
          <p:pic>
            <p:nvPicPr>
              <p:cNvPr id="9" name="Picture 8"/>
              <p:cNvPicPr>
                <a:picLocks noChangeAspect="1"/>
              </p:cNvPicPr>
              <p:nvPr/>
            </p:nvPicPr>
            <p:blipFill>
              <a:blip r:embed="rId5"/>
              <a:stretch>
                <a:fillRect/>
              </a:stretch>
            </p:blipFill>
            <p:spPr>
              <a:xfrm>
                <a:off x="5553506" y="3693499"/>
                <a:ext cx="716688" cy="716688"/>
              </a:xfrm>
              <a:prstGeom prst="rect">
                <a:avLst/>
              </a:prstGeom>
            </p:spPr>
          </p:pic>
        </p:gr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373" y="2277467"/>
            <a:ext cx="3511802" cy="3527358"/>
          </a:xfrm>
          <a:prstGeom prst="rect">
            <a:avLst/>
          </a:prstGeom>
        </p:spPr>
      </p:pic>
      <p:sp>
        <p:nvSpPr>
          <p:cNvPr id="14" name="Title 1"/>
          <p:cNvSpPr txBox="1">
            <a:spLocks/>
          </p:cNvSpPr>
          <p:nvPr/>
        </p:nvSpPr>
        <p:spPr>
          <a:xfrm>
            <a:off x="7658397" y="295274"/>
            <a:ext cx="4310061" cy="327818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accent3">
                    <a:lumMod val="75000"/>
                  </a:schemeClr>
                </a:solidFill>
                <a:effectLst/>
                <a:latin typeface="+mj-lt"/>
                <a:ea typeface="+mn-ea"/>
                <a:cs typeface="Segoe UI" pitchFamily="34" charset="0"/>
              </a:defRPr>
            </a:lvl1pPr>
          </a:lstStyle>
          <a:p>
            <a:pPr algn="r"/>
            <a:r>
              <a:rPr lang="en-AU" dirty="0" smtClean="0"/>
              <a:t>On-</a:t>
            </a:r>
            <a:r>
              <a:rPr lang="en-AU" dirty="0" err="1" smtClean="0"/>
              <a:t>Prem</a:t>
            </a:r>
            <a:r>
              <a:rPr lang="en-AU" dirty="0" smtClean="0"/>
              <a:t> Data Gateway</a:t>
            </a:r>
            <a:endParaRPr lang="en-AU" dirty="0"/>
          </a:p>
        </p:txBody>
      </p:sp>
      <p:sp>
        <p:nvSpPr>
          <p:cNvPr id="15" name="Rectangle 14"/>
          <p:cNvSpPr/>
          <p:nvPr/>
        </p:nvSpPr>
        <p:spPr bwMode="auto">
          <a:xfrm>
            <a:off x="4634061" y="0"/>
            <a:ext cx="1360509" cy="6994525"/>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9436636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4"/>
            <a:ext cx="4575444" cy="3278188"/>
          </a:xfrm>
        </p:spPr>
        <p:txBody>
          <a:bodyPr/>
          <a:lstStyle/>
          <a:p>
            <a:r>
              <a:rPr lang="en-AU" dirty="0" smtClean="0"/>
              <a:t>BizTalk Connector</a:t>
            </a:r>
            <a:endParaRPr lang="en-AU" dirty="0"/>
          </a:p>
        </p:txBody>
      </p:sp>
      <p:sp>
        <p:nvSpPr>
          <p:cNvPr id="3" name="Text Placeholder 2"/>
          <p:cNvSpPr txBox="1">
            <a:spLocks/>
          </p:cNvSpPr>
          <p:nvPr/>
        </p:nvSpPr>
        <p:spPr>
          <a:xfrm>
            <a:off x="275481" y="1213175"/>
            <a:ext cx="4502596" cy="27695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API Connector in Logic App</a:t>
            </a:r>
          </a:p>
          <a:p>
            <a:r>
              <a:rPr lang="en-US" dirty="0" smtClean="0"/>
              <a:t>Uses OPDG</a:t>
            </a:r>
          </a:p>
          <a:p>
            <a:r>
              <a:rPr lang="en-US" dirty="0" smtClean="0"/>
              <a:t>Enumerates schemas and receive locations</a:t>
            </a:r>
            <a:endParaRPr lang="en-US" dirty="0"/>
          </a:p>
        </p:txBody>
      </p:sp>
      <p:pic>
        <p:nvPicPr>
          <p:cNvPr id="4" name="Picture 3"/>
          <p:cNvPicPr>
            <a:picLocks noChangeAspect="1"/>
          </p:cNvPicPr>
          <p:nvPr/>
        </p:nvPicPr>
        <p:blipFill>
          <a:blip r:embed="rId2"/>
          <a:stretch>
            <a:fillRect/>
          </a:stretch>
        </p:blipFill>
        <p:spPr>
          <a:xfrm>
            <a:off x="4960262" y="112886"/>
            <a:ext cx="4847619" cy="5857143"/>
          </a:xfrm>
          <a:prstGeom prst="rect">
            <a:avLst/>
          </a:prstGeom>
        </p:spPr>
      </p:pic>
      <p:pic>
        <p:nvPicPr>
          <p:cNvPr id="5" name="Picture 4"/>
          <p:cNvPicPr>
            <a:picLocks noChangeAspect="1"/>
          </p:cNvPicPr>
          <p:nvPr/>
        </p:nvPicPr>
        <p:blipFill>
          <a:blip r:embed="rId3"/>
          <a:stretch>
            <a:fillRect/>
          </a:stretch>
        </p:blipFill>
        <p:spPr>
          <a:xfrm>
            <a:off x="6362253" y="1006795"/>
            <a:ext cx="5019048" cy="5133333"/>
          </a:xfrm>
          <a:prstGeom prst="rect">
            <a:avLst/>
          </a:prstGeom>
        </p:spPr>
      </p:pic>
      <p:pic>
        <p:nvPicPr>
          <p:cNvPr id="7" name="Picture 6"/>
          <p:cNvPicPr>
            <a:picLocks noChangeAspect="1"/>
          </p:cNvPicPr>
          <p:nvPr/>
        </p:nvPicPr>
        <p:blipFill>
          <a:blip r:embed="rId4"/>
          <a:stretch>
            <a:fillRect/>
          </a:stretch>
        </p:blipFill>
        <p:spPr>
          <a:xfrm>
            <a:off x="7226349" y="3785294"/>
            <a:ext cx="4857143" cy="2857143"/>
          </a:xfrm>
          <a:prstGeom prst="rect">
            <a:avLst/>
          </a:prstGeom>
        </p:spPr>
      </p:pic>
    </p:spTree>
    <p:extLst>
      <p:ext uri="{BB962C8B-B14F-4D97-AF65-F5344CB8AC3E}">
        <p14:creationId xmlns:p14="http://schemas.microsoft.com/office/powerpoint/2010/main" val="2769225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allery.technet.microsoft.com/site/view/file/163314/1/BizTalkServer2016-linhas-0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833861" y="1409030"/>
            <a:ext cx="7491913" cy="379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03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400530"/>
          <p:cNvSpPr txBox="1">
            <a:spLocks noChangeArrowheads="1"/>
          </p:cNvSpPr>
          <p:nvPr/>
        </p:nvSpPr>
        <p:spPr bwMode="auto">
          <a:xfrm>
            <a:off x="1683750" y="4618382"/>
            <a:ext cx="669723" cy="247232"/>
          </a:xfrm>
          <a:prstGeom prst="rect">
            <a:avLst/>
          </a:prstGeom>
          <a:noFill/>
          <a:ln w="9525">
            <a:noFill/>
            <a:miter lim="800000"/>
            <a:headEnd/>
            <a:tailEnd/>
          </a:ln>
        </p:spPr>
        <p:txBody>
          <a:bodyPr wrap="square" lIns="58280" tIns="29139" rIns="58280" bIns="29139">
            <a:spAutoFit/>
          </a:bodyPr>
          <a:lstStyle/>
          <a:p>
            <a:pPr algn="ctr" defTabSz="699455" rtl="1"/>
            <a:r>
              <a:rPr lang="en-US" sz="1224" kern="0" dirty="0">
                <a:solidFill>
                  <a:srgbClr val="000000">
                    <a:lumMod val="50000"/>
                    <a:lumOff val="50000"/>
                    <a:alpha val="99000"/>
                  </a:srgbClr>
                </a:solidFill>
              </a:rPr>
              <a:t>RFID</a:t>
            </a:r>
          </a:p>
        </p:txBody>
      </p:sp>
      <p:sp>
        <p:nvSpPr>
          <p:cNvPr id="14" name="Rounded Rectangle 13"/>
          <p:cNvSpPr>
            <a:spLocks noChangeArrowheads="1"/>
          </p:cNvSpPr>
          <p:nvPr/>
        </p:nvSpPr>
        <p:spPr bwMode="auto">
          <a:xfrm>
            <a:off x="5222145" y="1881416"/>
            <a:ext cx="817318" cy="1001812"/>
          </a:xfrm>
          <a:prstGeom prst="roundRect">
            <a:avLst>
              <a:gd name="adj" fmla="val 0"/>
            </a:avLst>
          </a:prstGeom>
          <a:solidFill>
            <a:schemeClr val="bg1">
              <a:lumMod val="85000"/>
            </a:schemeClr>
          </a:solidFill>
          <a:ln w="9525" cap="flat" cmpd="sng" algn="ctr">
            <a:noFill/>
            <a:prstDash val="solid"/>
            <a:round/>
            <a:headEnd type="none" w="med" len="med"/>
            <a:tailEnd type="none" w="med" len="med"/>
          </a:ln>
          <a:effectLst/>
        </p:spPr>
        <p:txBody>
          <a:bodyPr wrap="none" anchor="ctr"/>
          <a:lstStyle/>
          <a:p>
            <a:pPr defTabSz="699455">
              <a:defRPr/>
            </a:pPr>
            <a:endParaRPr lang="en-US" sz="1326" kern="0" dirty="0">
              <a:solidFill>
                <a:srgbClr val="000000"/>
              </a:solidFill>
              <a:latin typeface="Arial" charset="0"/>
            </a:endParaRPr>
          </a:p>
        </p:txBody>
      </p:sp>
      <p:sp>
        <p:nvSpPr>
          <p:cNvPr id="30" name="TextBox 400530"/>
          <p:cNvSpPr txBox="1">
            <a:spLocks noChangeArrowheads="1"/>
          </p:cNvSpPr>
          <p:nvPr/>
        </p:nvSpPr>
        <p:spPr bwMode="auto">
          <a:xfrm>
            <a:off x="5183706" y="2662650"/>
            <a:ext cx="894871" cy="212735"/>
          </a:xfrm>
          <a:prstGeom prst="rect">
            <a:avLst/>
          </a:prstGeom>
          <a:noFill/>
          <a:ln w="9525">
            <a:noFill/>
            <a:miter lim="800000"/>
            <a:headEnd/>
            <a:tailEnd/>
          </a:ln>
        </p:spPr>
        <p:txBody>
          <a:bodyPr wrap="square" lIns="58280" tIns="29139" rIns="58280" bIns="29139">
            <a:spAutoFit/>
          </a:bodyPr>
          <a:lstStyle/>
          <a:p>
            <a:pPr algn="ctr" defTabSz="699455" rtl="1"/>
            <a:r>
              <a:rPr lang="en-US" sz="1000" kern="0" dirty="0">
                <a:solidFill>
                  <a:srgbClr val="000000">
                    <a:lumMod val="50000"/>
                    <a:lumOff val="50000"/>
                    <a:alpha val="99000"/>
                  </a:srgbClr>
                </a:solidFill>
              </a:rPr>
              <a:t>Orchestration</a:t>
            </a:r>
          </a:p>
        </p:txBody>
      </p:sp>
      <p:sp>
        <p:nvSpPr>
          <p:cNvPr id="41" name="TextBox 400530"/>
          <p:cNvSpPr txBox="1">
            <a:spLocks noChangeArrowheads="1"/>
          </p:cNvSpPr>
          <p:nvPr/>
        </p:nvSpPr>
        <p:spPr bwMode="auto">
          <a:xfrm>
            <a:off x="3658837" y="2577112"/>
            <a:ext cx="1275028" cy="435617"/>
          </a:xfrm>
          <a:prstGeom prst="rect">
            <a:avLst/>
          </a:prstGeom>
          <a:noFill/>
          <a:ln w="9525">
            <a:noFill/>
            <a:miter lim="800000"/>
            <a:headEnd/>
            <a:tailEnd/>
          </a:ln>
        </p:spPr>
        <p:txBody>
          <a:bodyPr wrap="square" lIns="58280" tIns="29139" rIns="58280" bIns="29139">
            <a:spAutoFit/>
          </a:bodyPr>
          <a:lstStyle/>
          <a:p>
            <a:pPr algn="ctr" defTabSz="699455" rtl="1"/>
            <a:r>
              <a:rPr lang="en-US" sz="1224" kern="0" dirty="0">
                <a:solidFill>
                  <a:srgbClr val="000000">
                    <a:lumMod val="50000"/>
                    <a:lumOff val="50000"/>
                    <a:alpha val="99000"/>
                  </a:srgbClr>
                </a:solidFill>
              </a:rPr>
              <a:t>Business rules engine</a:t>
            </a:r>
          </a:p>
        </p:txBody>
      </p:sp>
      <p:sp>
        <p:nvSpPr>
          <p:cNvPr id="44" name="TextBox 400530"/>
          <p:cNvSpPr txBox="1">
            <a:spLocks noChangeArrowheads="1"/>
          </p:cNvSpPr>
          <p:nvPr/>
        </p:nvSpPr>
        <p:spPr bwMode="auto">
          <a:xfrm>
            <a:off x="1246740" y="3509297"/>
            <a:ext cx="1683890" cy="435617"/>
          </a:xfrm>
          <a:prstGeom prst="rect">
            <a:avLst/>
          </a:prstGeom>
          <a:noFill/>
          <a:ln w="9525">
            <a:noFill/>
            <a:miter lim="800000"/>
            <a:headEnd/>
            <a:tailEnd/>
          </a:ln>
        </p:spPr>
        <p:txBody>
          <a:bodyPr wrap="square" lIns="58280" tIns="29139" rIns="58280" bIns="29139">
            <a:spAutoFit/>
          </a:bodyPr>
          <a:lstStyle/>
          <a:p>
            <a:pPr algn="ctr" defTabSz="699455" rtl="1"/>
            <a:r>
              <a:rPr lang="en-US" sz="1224" kern="0" dirty="0">
                <a:solidFill>
                  <a:srgbClr val="000000">
                    <a:lumMod val="50000"/>
                    <a:lumOff val="50000"/>
                    <a:alpha val="99000"/>
                  </a:srgbClr>
                </a:solidFill>
              </a:rPr>
              <a:t>Business activity monitoring</a:t>
            </a:r>
          </a:p>
        </p:txBody>
      </p:sp>
      <p:sp>
        <p:nvSpPr>
          <p:cNvPr id="71" name="Line 58"/>
          <p:cNvSpPr>
            <a:spLocks noChangeShapeType="1"/>
          </p:cNvSpPr>
          <p:nvPr/>
        </p:nvSpPr>
        <p:spPr bwMode="auto">
          <a:xfrm flipH="1">
            <a:off x="8679705" y="2146653"/>
            <a:ext cx="543899" cy="0"/>
          </a:xfrm>
          <a:prstGeom prst="line">
            <a:avLst/>
          </a:prstGeom>
          <a:ln w="254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lIns="58280" tIns="29139" rIns="58280" bIns="29139"/>
          <a:lstStyle/>
          <a:p>
            <a:pPr defTabSz="699455"/>
            <a:endParaRPr lang="en-AU" sz="1326" kern="0" dirty="0">
              <a:solidFill>
                <a:prstClr val="black"/>
              </a:solidFill>
            </a:endParaRPr>
          </a:p>
        </p:txBody>
      </p:sp>
      <p:sp>
        <p:nvSpPr>
          <p:cNvPr id="72" name="TextBox 400530"/>
          <p:cNvSpPr txBox="1">
            <a:spLocks noChangeArrowheads="1"/>
          </p:cNvSpPr>
          <p:nvPr/>
        </p:nvSpPr>
        <p:spPr bwMode="auto">
          <a:xfrm>
            <a:off x="9111617" y="2016094"/>
            <a:ext cx="1125982" cy="247232"/>
          </a:xfrm>
          <a:prstGeom prst="rect">
            <a:avLst/>
          </a:prstGeom>
          <a:noFill/>
          <a:ln w="9525">
            <a:noFill/>
            <a:miter lim="800000"/>
            <a:headEnd/>
            <a:tailEnd/>
          </a:ln>
        </p:spPr>
        <p:txBody>
          <a:bodyPr wrap="square" lIns="58280" tIns="29139" rIns="58280" bIns="29139">
            <a:spAutoFit/>
          </a:bodyPr>
          <a:lstStyle/>
          <a:p>
            <a:pPr algn="ctr" defTabSz="699455" rtl="1"/>
            <a:r>
              <a:rPr lang="en-US" sz="1224" kern="0" dirty="0">
                <a:solidFill>
                  <a:srgbClr val="000000">
                    <a:lumMod val="50000"/>
                    <a:lumOff val="50000"/>
                    <a:alpha val="99000"/>
                  </a:srgbClr>
                </a:solidFill>
              </a:rPr>
              <a:t>Customers</a:t>
            </a:r>
          </a:p>
        </p:txBody>
      </p:sp>
      <p:sp>
        <p:nvSpPr>
          <p:cNvPr id="90" name="Freeform 156"/>
          <p:cNvSpPr>
            <a:spLocks noEditPoints="1"/>
          </p:cNvSpPr>
          <p:nvPr/>
        </p:nvSpPr>
        <p:spPr bwMode="black">
          <a:xfrm>
            <a:off x="1829028" y="2989655"/>
            <a:ext cx="519312" cy="502181"/>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chemeClr val="tx1">
              <a:lumMod val="50000"/>
              <a:lumOff val="50000"/>
            </a:schemeClr>
          </a:solidFill>
          <a:ln>
            <a:noFill/>
          </a:ln>
          <a:extLst/>
        </p:spPr>
        <p:txBody>
          <a:bodyPr vert="horz" wrap="square" lIns="83932" tIns="41966" rIns="83932" bIns="41966" numCol="1" anchor="t" anchorCtr="0" compatLnSpc="1">
            <a:prstTxWarp prst="textNoShape">
              <a:avLst/>
            </a:prstTxWarp>
          </a:bodyPr>
          <a:lstStyle/>
          <a:p>
            <a:pPr defTabSz="932498"/>
            <a:endParaRPr lang="en-US" sz="1632" kern="0" dirty="0">
              <a:solidFill>
                <a:srgbClr val="FFFFFF"/>
              </a:solidFill>
            </a:endParaRPr>
          </a:p>
        </p:txBody>
      </p:sp>
      <p:grpSp>
        <p:nvGrpSpPr>
          <p:cNvPr id="47" name="Group 46"/>
          <p:cNvGrpSpPr/>
          <p:nvPr/>
        </p:nvGrpSpPr>
        <p:grpSpPr>
          <a:xfrm>
            <a:off x="3815204" y="1942364"/>
            <a:ext cx="745603" cy="606580"/>
            <a:chOff x="398936" y="4906597"/>
            <a:chExt cx="721231" cy="586753"/>
          </a:xfrm>
          <a:solidFill>
            <a:schemeClr val="tx1">
              <a:lumMod val="50000"/>
              <a:lumOff val="50000"/>
            </a:schemeClr>
          </a:solidFill>
        </p:grpSpPr>
        <p:sp>
          <p:nvSpPr>
            <p:cNvPr id="115" name="Freeform 86"/>
            <p:cNvSpPr>
              <a:spLocks noEditPoints="1"/>
            </p:cNvSpPr>
            <p:nvPr/>
          </p:nvSpPr>
          <p:spPr bwMode="black">
            <a:xfrm>
              <a:off x="398936" y="4963823"/>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98"/>
              <a:endParaRPr lang="en-US" sz="1632" kern="0" dirty="0">
                <a:solidFill>
                  <a:srgbClr val="FFFFFF"/>
                </a:solidFill>
              </a:endParaRPr>
            </a:p>
          </p:txBody>
        </p:sp>
        <p:sp>
          <p:nvSpPr>
            <p:cNvPr id="116" name="Oval 87"/>
            <p:cNvSpPr>
              <a:spLocks noChangeArrowheads="1"/>
            </p:cNvSpPr>
            <p:nvPr/>
          </p:nvSpPr>
          <p:spPr bwMode="black">
            <a:xfrm>
              <a:off x="613397" y="518891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98"/>
              <a:endParaRPr lang="en-US" sz="1632" kern="0" dirty="0">
                <a:solidFill>
                  <a:srgbClr val="FFFFFF"/>
                </a:solidFill>
              </a:endParaRPr>
            </a:p>
          </p:txBody>
        </p:sp>
        <p:sp>
          <p:nvSpPr>
            <p:cNvPr id="117" name="Freeform 88"/>
            <p:cNvSpPr>
              <a:spLocks noEditPoints="1"/>
            </p:cNvSpPr>
            <p:nvPr/>
          </p:nvSpPr>
          <p:spPr bwMode="black">
            <a:xfrm>
              <a:off x="853044" y="4906597"/>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98"/>
              <a:endParaRPr lang="en-US" sz="1632" kern="0" dirty="0">
                <a:solidFill>
                  <a:srgbClr val="FFFFFF"/>
                </a:solidFill>
              </a:endParaRPr>
            </a:p>
          </p:txBody>
        </p:sp>
      </p:grpSp>
      <p:sp>
        <p:nvSpPr>
          <p:cNvPr id="88" name="Line 58"/>
          <p:cNvSpPr>
            <a:spLocks noChangeShapeType="1"/>
          </p:cNvSpPr>
          <p:nvPr/>
        </p:nvSpPr>
        <p:spPr bwMode="auto">
          <a:xfrm flipH="1" flipV="1">
            <a:off x="8265901" y="2340412"/>
            <a:ext cx="0" cy="1044334"/>
          </a:xfrm>
          <a:prstGeom prst="line">
            <a:avLst/>
          </a:prstGeom>
          <a:ln w="254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lIns="58280" tIns="29139" rIns="58280" bIns="29139"/>
          <a:lstStyle/>
          <a:p>
            <a:pPr defTabSz="699455"/>
            <a:endParaRPr lang="en-AU" sz="1326" kern="0" dirty="0">
              <a:solidFill>
                <a:prstClr val="black"/>
              </a:solidFill>
            </a:endParaRPr>
          </a:p>
        </p:txBody>
      </p:sp>
      <p:sp>
        <p:nvSpPr>
          <p:cNvPr id="93" name="TextBox 400530"/>
          <p:cNvSpPr txBox="1">
            <a:spLocks noChangeArrowheads="1"/>
          </p:cNvSpPr>
          <p:nvPr/>
        </p:nvSpPr>
        <p:spPr bwMode="auto">
          <a:xfrm>
            <a:off x="6947573" y="1959534"/>
            <a:ext cx="1125982" cy="247232"/>
          </a:xfrm>
          <a:prstGeom prst="rect">
            <a:avLst/>
          </a:prstGeom>
          <a:noFill/>
          <a:ln w="9525">
            <a:noFill/>
            <a:miter lim="800000"/>
            <a:headEnd/>
            <a:tailEnd/>
          </a:ln>
        </p:spPr>
        <p:txBody>
          <a:bodyPr wrap="square" lIns="58280" tIns="29139" rIns="58280" bIns="29139">
            <a:spAutoFit/>
          </a:bodyPr>
          <a:lstStyle/>
          <a:p>
            <a:pPr defTabSz="699455" rtl="1"/>
            <a:r>
              <a:rPr lang="en-US" sz="1224" kern="0" dirty="0">
                <a:solidFill>
                  <a:srgbClr val="000000">
                    <a:lumMod val="50000"/>
                    <a:lumOff val="50000"/>
                    <a:alpha val="99000"/>
                  </a:srgbClr>
                </a:solidFill>
              </a:rPr>
              <a:t>Hybrid</a:t>
            </a:r>
          </a:p>
        </p:txBody>
      </p:sp>
      <p:sp>
        <p:nvSpPr>
          <p:cNvPr id="94" name="TextBox 400530"/>
          <p:cNvSpPr txBox="1">
            <a:spLocks noChangeArrowheads="1"/>
          </p:cNvSpPr>
          <p:nvPr/>
        </p:nvSpPr>
        <p:spPr bwMode="auto">
          <a:xfrm>
            <a:off x="7410877" y="3613904"/>
            <a:ext cx="1125982" cy="247232"/>
          </a:xfrm>
          <a:prstGeom prst="rect">
            <a:avLst/>
          </a:prstGeom>
          <a:noFill/>
          <a:ln w="9525">
            <a:noFill/>
            <a:miter lim="800000"/>
            <a:headEnd/>
            <a:tailEnd/>
          </a:ln>
        </p:spPr>
        <p:txBody>
          <a:bodyPr wrap="square" lIns="58280" tIns="29139" rIns="58280" bIns="29139">
            <a:spAutoFit/>
          </a:bodyPr>
          <a:lstStyle/>
          <a:p>
            <a:pPr algn="ctr" defTabSz="699455" rtl="1"/>
            <a:r>
              <a:rPr lang="en-US" sz="1224" kern="0" dirty="0">
                <a:solidFill>
                  <a:srgbClr val="000000">
                    <a:lumMod val="50000"/>
                    <a:lumOff val="50000"/>
                    <a:alpha val="99000"/>
                  </a:srgbClr>
                </a:solidFill>
              </a:rPr>
              <a:t>B2B</a:t>
            </a:r>
          </a:p>
        </p:txBody>
      </p:sp>
      <p:grpSp>
        <p:nvGrpSpPr>
          <p:cNvPr id="42" name="Group 41"/>
          <p:cNvGrpSpPr/>
          <p:nvPr/>
        </p:nvGrpSpPr>
        <p:grpSpPr>
          <a:xfrm>
            <a:off x="4104683" y="3473523"/>
            <a:ext cx="3052243" cy="754636"/>
            <a:chOff x="3919625" y="3956033"/>
            <a:chExt cx="3052676" cy="754743"/>
          </a:xfrm>
        </p:grpSpPr>
        <p:sp>
          <p:nvSpPr>
            <p:cNvPr id="95" name="Rectangle 94"/>
            <p:cNvSpPr/>
            <p:nvPr/>
          </p:nvSpPr>
          <p:spPr bwMode="auto">
            <a:xfrm>
              <a:off x="3919625" y="3956033"/>
              <a:ext cx="3052676" cy="75474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4125022" y="4054693"/>
              <a:ext cx="2242339" cy="538582"/>
              <a:chOff x="4125022" y="4054693"/>
              <a:chExt cx="2242339" cy="538582"/>
            </a:xfrm>
          </p:grpSpPr>
          <p:sp>
            <p:nvSpPr>
              <p:cNvPr id="96" name="TextBox 24"/>
              <p:cNvSpPr txBox="1">
                <a:spLocks noChangeArrowheads="1"/>
              </p:cNvSpPr>
              <p:nvPr/>
            </p:nvSpPr>
            <p:spPr bwMode="auto">
              <a:xfrm>
                <a:off x="4767214" y="4147137"/>
                <a:ext cx="1600147" cy="3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340"/>
                <a:r>
                  <a:rPr lang="en-US" altLang="en-US" sz="1599" kern="0" dirty="0">
                    <a:solidFill>
                      <a:srgbClr val="FFFFFF"/>
                    </a:solidFill>
                    <a:latin typeface="Segoe UI"/>
                  </a:rPr>
                  <a:t>BizTalk Server</a:t>
                </a:r>
              </a:p>
            </p:txBody>
          </p:sp>
          <p:grpSp>
            <p:nvGrpSpPr>
              <p:cNvPr id="103" name="Group 102"/>
              <p:cNvGrpSpPr/>
              <p:nvPr/>
            </p:nvGrpSpPr>
            <p:grpSpPr>
              <a:xfrm>
                <a:off x="4125022" y="4054693"/>
                <a:ext cx="557388" cy="538582"/>
                <a:chOff x="10623550" y="4541838"/>
                <a:chExt cx="517525" cy="500063"/>
              </a:xfrm>
              <a:solidFill>
                <a:schemeClr val="bg1"/>
              </a:solidFill>
            </p:grpSpPr>
            <p:sp>
              <p:nvSpPr>
                <p:cNvPr id="104" name="Oval 11"/>
                <p:cNvSpPr>
                  <a:spLocks noChangeArrowheads="1"/>
                </p:cNvSpPr>
                <p:nvPr/>
              </p:nvSpPr>
              <p:spPr bwMode="auto">
                <a:xfrm>
                  <a:off x="10837863" y="4733925"/>
                  <a:ext cx="93663"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sp>
              <p:nvSpPr>
                <p:cNvPr id="105" name="Freeform 12"/>
                <p:cNvSpPr>
                  <a:spLocks/>
                </p:cNvSpPr>
                <p:nvPr/>
              </p:nvSpPr>
              <p:spPr bwMode="auto">
                <a:xfrm>
                  <a:off x="10623550" y="4541838"/>
                  <a:ext cx="517525" cy="500063"/>
                </a:xfrm>
                <a:custGeom>
                  <a:avLst/>
                  <a:gdLst>
                    <a:gd name="T0" fmla="*/ 119 w 138"/>
                    <a:gd name="T1" fmla="*/ 41 h 133"/>
                    <a:gd name="T2" fmla="*/ 120 w 138"/>
                    <a:gd name="T3" fmla="*/ 33 h 133"/>
                    <a:gd name="T4" fmla="*/ 87 w 138"/>
                    <a:gd name="T5" fmla="*/ 0 h 133"/>
                    <a:gd name="T6" fmla="*/ 57 w 138"/>
                    <a:gd name="T7" fmla="*/ 20 h 133"/>
                    <a:gd name="T8" fmla="*/ 40 w 138"/>
                    <a:gd name="T9" fmla="*/ 12 h 133"/>
                    <a:gd name="T10" fmla="*/ 17 w 138"/>
                    <a:gd name="T11" fmla="*/ 35 h 133"/>
                    <a:gd name="T12" fmla="*/ 18 w 138"/>
                    <a:gd name="T13" fmla="*/ 42 h 133"/>
                    <a:gd name="T14" fmla="*/ 0 w 138"/>
                    <a:gd name="T15" fmla="*/ 67 h 133"/>
                    <a:gd name="T16" fmla="*/ 27 w 138"/>
                    <a:gd name="T17" fmla="*/ 94 h 133"/>
                    <a:gd name="T18" fmla="*/ 66 w 138"/>
                    <a:gd name="T19" fmla="*/ 94 h 133"/>
                    <a:gd name="T20" fmla="*/ 66 w 138"/>
                    <a:gd name="T21" fmla="*/ 111 h 133"/>
                    <a:gd name="T22" fmla="*/ 58 w 138"/>
                    <a:gd name="T23" fmla="*/ 122 h 133"/>
                    <a:gd name="T24" fmla="*/ 69 w 138"/>
                    <a:gd name="T25" fmla="*/ 133 h 133"/>
                    <a:gd name="T26" fmla="*/ 80 w 138"/>
                    <a:gd name="T27" fmla="*/ 122 h 133"/>
                    <a:gd name="T28" fmla="*/ 72 w 138"/>
                    <a:gd name="T29" fmla="*/ 111 h 133"/>
                    <a:gd name="T30" fmla="*/ 72 w 138"/>
                    <a:gd name="T31" fmla="*/ 94 h 133"/>
                    <a:gd name="T32" fmla="*/ 66 w 138"/>
                    <a:gd name="T33" fmla="*/ 94 h 133"/>
                    <a:gd name="T34" fmla="*/ 66 w 138"/>
                    <a:gd name="T35" fmla="*/ 82 h 133"/>
                    <a:gd name="T36" fmla="*/ 54 w 138"/>
                    <a:gd name="T37" fmla="*/ 75 h 133"/>
                    <a:gd name="T38" fmla="*/ 44 w 138"/>
                    <a:gd name="T39" fmla="*/ 81 h 133"/>
                    <a:gd name="T40" fmla="*/ 48 w 138"/>
                    <a:gd name="T41" fmla="*/ 89 h 133"/>
                    <a:gd name="T42" fmla="*/ 31 w 138"/>
                    <a:gd name="T43" fmla="*/ 85 h 133"/>
                    <a:gd name="T44" fmla="*/ 37 w 138"/>
                    <a:gd name="T45" fmla="*/ 69 h 133"/>
                    <a:gd name="T46" fmla="*/ 41 w 138"/>
                    <a:gd name="T47" fmla="*/ 76 h 133"/>
                    <a:gd name="T48" fmla="*/ 51 w 138"/>
                    <a:gd name="T49" fmla="*/ 70 h 133"/>
                    <a:gd name="T50" fmla="*/ 50 w 138"/>
                    <a:gd name="T51" fmla="*/ 63 h 133"/>
                    <a:gd name="T52" fmla="*/ 51 w 138"/>
                    <a:gd name="T53" fmla="*/ 56 h 133"/>
                    <a:gd name="T54" fmla="*/ 40 w 138"/>
                    <a:gd name="T55" fmla="*/ 50 h 133"/>
                    <a:gd name="T56" fmla="*/ 36 w 138"/>
                    <a:gd name="T57" fmla="*/ 57 h 133"/>
                    <a:gd name="T58" fmla="*/ 31 w 138"/>
                    <a:gd name="T59" fmla="*/ 41 h 133"/>
                    <a:gd name="T60" fmla="*/ 47 w 138"/>
                    <a:gd name="T61" fmla="*/ 38 h 133"/>
                    <a:gd name="T62" fmla="*/ 43 w 138"/>
                    <a:gd name="T63" fmla="*/ 45 h 133"/>
                    <a:gd name="T64" fmla="*/ 54 w 138"/>
                    <a:gd name="T65" fmla="*/ 51 h 133"/>
                    <a:gd name="T66" fmla="*/ 66 w 138"/>
                    <a:gd name="T67" fmla="*/ 44 h 133"/>
                    <a:gd name="T68" fmla="*/ 66 w 138"/>
                    <a:gd name="T69" fmla="*/ 31 h 133"/>
                    <a:gd name="T70" fmla="*/ 59 w 138"/>
                    <a:gd name="T71" fmla="*/ 31 h 133"/>
                    <a:gd name="T72" fmla="*/ 69 w 138"/>
                    <a:gd name="T73" fmla="*/ 19 h 133"/>
                    <a:gd name="T74" fmla="*/ 80 w 138"/>
                    <a:gd name="T75" fmla="*/ 31 h 133"/>
                    <a:gd name="T76" fmla="*/ 72 w 138"/>
                    <a:gd name="T77" fmla="*/ 31 h 133"/>
                    <a:gd name="T78" fmla="*/ 72 w 138"/>
                    <a:gd name="T79" fmla="*/ 44 h 133"/>
                    <a:gd name="T80" fmla="*/ 85 w 138"/>
                    <a:gd name="T81" fmla="*/ 51 h 133"/>
                    <a:gd name="T82" fmla="*/ 95 w 138"/>
                    <a:gd name="T83" fmla="*/ 45 h 133"/>
                    <a:gd name="T84" fmla="*/ 91 w 138"/>
                    <a:gd name="T85" fmla="*/ 38 h 133"/>
                    <a:gd name="T86" fmla="*/ 108 w 138"/>
                    <a:gd name="T87" fmla="*/ 41 h 133"/>
                    <a:gd name="T88" fmla="*/ 100 w 138"/>
                    <a:gd name="T89" fmla="*/ 57 h 133"/>
                    <a:gd name="T90" fmla="*/ 98 w 138"/>
                    <a:gd name="T91" fmla="*/ 50 h 133"/>
                    <a:gd name="T92" fmla="*/ 88 w 138"/>
                    <a:gd name="T93" fmla="*/ 56 h 133"/>
                    <a:gd name="T94" fmla="*/ 89 w 138"/>
                    <a:gd name="T95" fmla="*/ 63 h 133"/>
                    <a:gd name="T96" fmla="*/ 88 w 138"/>
                    <a:gd name="T97" fmla="*/ 70 h 133"/>
                    <a:gd name="T98" fmla="*/ 98 w 138"/>
                    <a:gd name="T99" fmla="*/ 76 h 133"/>
                    <a:gd name="T100" fmla="*/ 103 w 138"/>
                    <a:gd name="T101" fmla="*/ 68 h 133"/>
                    <a:gd name="T102" fmla="*/ 108 w 138"/>
                    <a:gd name="T103" fmla="*/ 85 h 133"/>
                    <a:gd name="T104" fmla="*/ 91 w 138"/>
                    <a:gd name="T105" fmla="*/ 89 h 133"/>
                    <a:gd name="T106" fmla="*/ 96 w 138"/>
                    <a:gd name="T107" fmla="*/ 81 h 133"/>
                    <a:gd name="T108" fmla="*/ 85 w 138"/>
                    <a:gd name="T109" fmla="*/ 75 h 133"/>
                    <a:gd name="T110" fmla="*/ 72 w 138"/>
                    <a:gd name="T111" fmla="*/ 82 h 133"/>
                    <a:gd name="T112" fmla="*/ 72 w 138"/>
                    <a:gd name="T113" fmla="*/ 94 h 133"/>
                    <a:gd name="T114" fmla="*/ 111 w 138"/>
                    <a:gd name="T115" fmla="*/ 94 h 133"/>
                    <a:gd name="T116" fmla="*/ 138 w 138"/>
                    <a:gd name="T117" fmla="*/ 67 h 133"/>
                    <a:gd name="T118" fmla="*/ 119 w 138"/>
                    <a:gd name="T119" fmla="*/ 4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33">
                      <a:moveTo>
                        <a:pt x="119" y="41"/>
                      </a:moveTo>
                      <a:cubicBezTo>
                        <a:pt x="120" y="39"/>
                        <a:pt x="120" y="36"/>
                        <a:pt x="120" y="33"/>
                      </a:cubicBezTo>
                      <a:cubicBezTo>
                        <a:pt x="120" y="15"/>
                        <a:pt x="105" y="0"/>
                        <a:pt x="87" y="0"/>
                      </a:cubicBezTo>
                      <a:cubicBezTo>
                        <a:pt x="74" y="0"/>
                        <a:pt x="62" y="8"/>
                        <a:pt x="57" y="20"/>
                      </a:cubicBezTo>
                      <a:cubicBezTo>
                        <a:pt x="53" y="15"/>
                        <a:pt x="47" y="12"/>
                        <a:pt x="40" y="12"/>
                      </a:cubicBezTo>
                      <a:cubicBezTo>
                        <a:pt x="27" y="12"/>
                        <a:pt x="17" y="22"/>
                        <a:pt x="17" y="35"/>
                      </a:cubicBezTo>
                      <a:cubicBezTo>
                        <a:pt x="17" y="38"/>
                        <a:pt x="17" y="40"/>
                        <a:pt x="18" y="42"/>
                      </a:cubicBezTo>
                      <a:cubicBezTo>
                        <a:pt x="7" y="46"/>
                        <a:pt x="0" y="55"/>
                        <a:pt x="0" y="67"/>
                      </a:cubicBezTo>
                      <a:cubicBezTo>
                        <a:pt x="0" y="82"/>
                        <a:pt x="12" y="94"/>
                        <a:pt x="27" y="94"/>
                      </a:cubicBezTo>
                      <a:cubicBezTo>
                        <a:pt x="66" y="94"/>
                        <a:pt x="66" y="94"/>
                        <a:pt x="66" y="94"/>
                      </a:cubicBezTo>
                      <a:cubicBezTo>
                        <a:pt x="66" y="111"/>
                        <a:pt x="66" y="111"/>
                        <a:pt x="66" y="111"/>
                      </a:cubicBezTo>
                      <a:cubicBezTo>
                        <a:pt x="62" y="113"/>
                        <a:pt x="58" y="117"/>
                        <a:pt x="58" y="122"/>
                      </a:cubicBezTo>
                      <a:cubicBezTo>
                        <a:pt x="58" y="128"/>
                        <a:pt x="63" y="133"/>
                        <a:pt x="69" y="133"/>
                      </a:cubicBezTo>
                      <a:cubicBezTo>
                        <a:pt x="75" y="133"/>
                        <a:pt x="80" y="128"/>
                        <a:pt x="80" y="122"/>
                      </a:cubicBezTo>
                      <a:cubicBezTo>
                        <a:pt x="80" y="117"/>
                        <a:pt x="77" y="113"/>
                        <a:pt x="72" y="111"/>
                      </a:cubicBezTo>
                      <a:cubicBezTo>
                        <a:pt x="72" y="94"/>
                        <a:pt x="72" y="94"/>
                        <a:pt x="72" y="94"/>
                      </a:cubicBezTo>
                      <a:cubicBezTo>
                        <a:pt x="66" y="94"/>
                        <a:pt x="66" y="94"/>
                        <a:pt x="66" y="94"/>
                      </a:cubicBezTo>
                      <a:cubicBezTo>
                        <a:pt x="66" y="82"/>
                        <a:pt x="66" y="82"/>
                        <a:pt x="66" y="82"/>
                      </a:cubicBezTo>
                      <a:cubicBezTo>
                        <a:pt x="61" y="82"/>
                        <a:pt x="57" y="79"/>
                        <a:pt x="54" y="75"/>
                      </a:cubicBezTo>
                      <a:cubicBezTo>
                        <a:pt x="44" y="81"/>
                        <a:pt x="44" y="81"/>
                        <a:pt x="44" y="81"/>
                      </a:cubicBezTo>
                      <a:cubicBezTo>
                        <a:pt x="48" y="89"/>
                        <a:pt x="48" y="89"/>
                        <a:pt x="48" y="89"/>
                      </a:cubicBezTo>
                      <a:cubicBezTo>
                        <a:pt x="31" y="85"/>
                        <a:pt x="31" y="85"/>
                        <a:pt x="31" y="85"/>
                      </a:cubicBezTo>
                      <a:cubicBezTo>
                        <a:pt x="37" y="69"/>
                        <a:pt x="37" y="69"/>
                        <a:pt x="37" y="69"/>
                      </a:cubicBezTo>
                      <a:cubicBezTo>
                        <a:pt x="41" y="76"/>
                        <a:pt x="41" y="76"/>
                        <a:pt x="41" y="76"/>
                      </a:cubicBezTo>
                      <a:cubicBezTo>
                        <a:pt x="51" y="70"/>
                        <a:pt x="51" y="70"/>
                        <a:pt x="51" y="70"/>
                      </a:cubicBezTo>
                      <a:cubicBezTo>
                        <a:pt x="50" y="68"/>
                        <a:pt x="50" y="66"/>
                        <a:pt x="50" y="63"/>
                      </a:cubicBezTo>
                      <a:cubicBezTo>
                        <a:pt x="50" y="60"/>
                        <a:pt x="50" y="58"/>
                        <a:pt x="51" y="56"/>
                      </a:cubicBezTo>
                      <a:cubicBezTo>
                        <a:pt x="51" y="56"/>
                        <a:pt x="40" y="50"/>
                        <a:pt x="40" y="50"/>
                      </a:cubicBezTo>
                      <a:cubicBezTo>
                        <a:pt x="36" y="57"/>
                        <a:pt x="36" y="57"/>
                        <a:pt x="36" y="57"/>
                      </a:cubicBezTo>
                      <a:cubicBezTo>
                        <a:pt x="31" y="41"/>
                        <a:pt x="31" y="41"/>
                        <a:pt x="31" y="41"/>
                      </a:cubicBezTo>
                      <a:cubicBezTo>
                        <a:pt x="47" y="38"/>
                        <a:pt x="47" y="38"/>
                        <a:pt x="47" y="38"/>
                      </a:cubicBezTo>
                      <a:cubicBezTo>
                        <a:pt x="43" y="45"/>
                        <a:pt x="43" y="45"/>
                        <a:pt x="43" y="45"/>
                      </a:cubicBezTo>
                      <a:cubicBezTo>
                        <a:pt x="54" y="51"/>
                        <a:pt x="54" y="51"/>
                        <a:pt x="54" y="51"/>
                      </a:cubicBezTo>
                      <a:cubicBezTo>
                        <a:pt x="57" y="47"/>
                        <a:pt x="61" y="44"/>
                        <a:pt x="66" y="44"/>
                      </a:cubicBezTo>
                      <a:cubicBezTo>
                        <a:pt x="66" y="31"/>
                        <a:pt x="66" y="31"/>
                        <a:pt x="66" y="31"/>
                      </a:cubicBezTo>
                      <a:cubicBezTo>
                        <a:pt x="59" y="31"/>
                        <a:pt x="59" y="31"/>
                        <a:pt x="59" y="31"/>
                      </a:cubicBezTo>
                      <a:cubicBezTo>
                        <a:pt x="69" y="19"/>
                        <a:pt x="69" y="19"/>
                        <a:pt x="69" y="19"/>
                      </a:cubicBezTo>
                      <a:cubicBezTo>
                        <a:pt x="80" y="31"/>
                        <a:pt x="80" y="31"/>
                        <a:pt x="80" y="31"/>
                      </a:cubicBezTo>
                      <a:cubicBezTo>
                        <a:pt x="72" y="31"/>
                        <a:pt x="72" y="31"/>
                        <a:pt x="72" y="31"/>
                      </a:cubicBezTo>
                      <a:cubicBezTo>
                        <a:pt x="72" y="44"/>
                        <a:pt x="72" y="44"/>
                        <a:pt x="72" y="44"/>
                      </a:cubicBezTo>
                      <a:cubicBezTo>
                        <a:pt x="77" y="44"/>
                        <a:pt x="82" y="47"/>
                        <a:pt x="85" y="51"/>
                      </a:cubicBezTo>
                      <a:cubicBezTo>
                        <a:pt x="95" y="45"/>
                        <a:pt x="95" y="45"/>
                        <a:pt x="95" y="45"/>
                      </a:cubicBezTo>
                      <a:cubicBezTo>
                        <a:pt x="91" y="38"/>
                        <a:pt x="91" y="38"/>
                        <a:pt x="91" y="38"/>
                      </a:cubicBezTo>
                      <a:cubicBezTo>
                        <a:pt x="108" y="41"/>
                        <a:pt x="108" y="41"/>
                        <a:pt x="108" y="41"/>
                      </a:cubicBezTo>
                      <a:cubicBezTo>
                        <a:pt x="100" y="57"/>
                        <a:pt x="100" y="57"/>
                        <a:pt x="100" y="57"/>
                      </a:cubicBezTo>
                      <a:cubicBezTo>
                        <a:pt x="98" y="50"/>
                        <a:pt x="98" y="50"/>
                        <a:pt x="98" y="50"/>
                      </a:cubicBezTo>
                      <a:cubicBezTo>
                        <a:pt x="88" y="56"/>
                        <a:pt x="88" y="56"/>
                        <a:pt x="88" y="56"/>
                      </a:cubicBezTo>
                      <a:cubicBezTo>
                        <a:pt x="88" y="58"/>
                        <a:pt x="89" y="60"/>
                        <a:pt x="89" y="63"/>
                      </a:cubicBezTo>
                      <a:cubicBezTo>
                        <a:pt x="89" y="66"/>
                        <a:pt x="88" y="68"/>
                        <a:pt x="88" y="70"/>
                      </a:cubicBezTo>
                      <a:cubicBezTo>
                        <a:pt x="98" y="76"/>
                        <a:pt x="98" y="76"/>
                        <a:pt x="98" y="76"/>
                      </a:cubicBezTo>
                      <a:cubicBezTo>
                        <a:pt x="103" y="68"/>
                        <a:pt x="103" y="68"/>
                        <a:pt x="103" y="68"/>
                      </a:cubicBezTo>
                      <a:cubicBezTo>
                        <a:pt x="108" y="85"/>
                        <a:pt x="108" y="85"/>
                        <a:pt x="108" y="85"/>
                      </a:cubicBezTo>
                      <a:cubicBezTo>
                        <a:pt x="91" y="89"/>
                        <a:pt x="91" y="89"/>
                        <a:pt x="91" y="89"/>
                      </a:cubicBezTo>
                      <a:cubicBezTo>
                        <a:pt x="96" y="81"/>
                        <a:pt x="96" y="81"/>
                        <a:pt x="96" y="81"/>
                      </a:cubicBezTo>
                      <a:cubicBezTo>
                        <a:pt x="85" y="75"/>
                        <a:pt x="85" y="75"/>
                        <a:pt x="85" y="75"/>
                      </a:cubicBezTo>
                      <a:cubicBezTo>
                        <a:pt x="82" y="79"/>
                        <a:pt x="77" y="82"/>
                        <a:pt x="72" y="82"/>
                      </a:cubicBezTo>
                      <a:cubicBezTo>
                        <a:pt x="72" y="94"/>
                        <a:pt x="72" y="94"/>
                        <a:pt x="72" y="94"/>
                      </a:cubicBezTo>
                      <a:cubicBezTo>
                        <a:pt x="111" y="94"/>
                        <a:pt x="111" y="94"/>
                        <a:pt x="111" y="94"/>
                      </a:cubicBezTo>
                      <a:cubicBezTo>
                        <a:pt x="126" y="94"/>
                        <a:pt x="138" y="82"/>
                        <a:pt x="138" y="67"/>
                      </a:cubicBezTo>
                      <a:cubicBezTo>
                        <a:pt x="138" y="54"/>
                        <a:pt x="130" y="45"/>
                        <a:pt x="1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grpSp>
        </p:grpSp>
      </p:grpSp>
      <p:sp>
        <p:nvSpPr>
          <p:cNvPr id="159" name="TextBox 400530"/>
          <p:cNvSpPr txBox="1">
            <a:spLocks noChangeArrowheads="1"/>
          </p:cNvSpPr>
          <p:nvPr/>
        </p:nvSpPr>
        <p:spPr bwMode="auto">
          <a:xfrm>
            <a:off x="3823241" y="5731060"/>
            <a:ext cx="572686" cy="223829"/>
          </a:xfrm>
          <a:prstGeom prst="rect">
            <a:avLst/>
          </a:prstGeom>
          <a:noFill/>
          <a:ln w="9525">
            <a:noFill/>
            <a:miter lim="800000"/>
            <a:headEnd/>
            <a:tailEnd/>
          </a:ln>
        </p:spPr>
        <p:txBody>
          <a:bodyPr wrap="square" lIns="58280" tIns="29139" rIns="58280" bIns="29139">
            <a:spAutoFit/>
          </a:bodyPr>
          <a:lstStyle/>
          <a:p>
            <a:pPr algn="ctr" defTabSz="699455" rtl="1"/>
            <a:r>
              <a:rPr lang="en-US" sz="1072" kern="0" dirty="0">
                <a:solidFill>
                  <a:srgbClr val="FFFFFF">
                    <a:alpha val="99000"/>
                  </a:srgbClr>
                </a:solidFill>
              </a:rPr>
              <a:t>SAP</a:t>
            </a:r>
          </a:p>
        </p:txBody>
      </p:sp>
      <p:grpSp>
        <p:nvGrpSpPr>
          <p:cNvPr id="39" name="Group 38"/>
          <p:cNvGrpSpPr/>
          <p:nvPr/>
        </p:nvGrpSpPr>
        <p:grpSpPr>
          <a:xfrm>
            <a:off x="3302621" y="5149423"/>
            <a:ext cx="4656366" cy="1039811"/>
            <a:chOff x="3302208" y="6843751"/>
            <a:chExt cx="4657026" cy="1039958"/>
          </a:xfrm>
        </p:grpSpPr>
        <p:sp>
          <p:nvSpPr>
            <p:cNvPr id="175" name="Rectangle 174"/>
            <p:cNvSpPr/>
            <p:nvPr/>
          </p:nvSpPr>
          <p:spPr bwMode="auto">
            <a:xfrm>
              <a:off x="3302208" y="6843751"/>
              <a:ext cx="1095299" cy="10399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3" rIns="124324" bIns="62163" numCol="1" rtlCol="0" anchor="b" anchorCtr="0" compatLnSpc="1">
              <a:prstTxWarp prst="textNoShape">
                <a:avLst/>
              </a:prstTxWarp>
            </a:bodyPr>
            <a:lstStyle/>
            <a:p>
              <a:pPr algn="ctr" defTabSz="699455" rtl="1"/>
              <a:r>
                <a:rPr lang="en-US" sz="1000" kern="0" dirty="0">
                  <a:solidFill>
                    <a:srgbClr val="FFFFFF">
                      <a:alpha val="99000"/>
                    </a:srgbClr>
                  </a:solidFill>
                </a:rPr>
                <a:t>SAP</a:t>
              </a:r>
            </a:p>
          </p:txBody>
        </p:sp>
        <p:sp>
          <p:nvSpPr>
            <p:cNvPr id="173" name="Rectangle 172"/>
            <p:cNvSpPr/>
            <p:nvPr/>
          </p:nvSpPr>
          <p:spPr bwMode="auto">
            <a:xfrm>
              <a:off x="5676692" y="6843751"/>
              <a:ext cx="1095299" cy="10399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3" rIns="124324" bIns="62163" numCol="1" rtlCol="0" anchor="b" anchorCtr="0" compatLnSpc="1">
              <a:prstTxWarp prst="textNoShape">
                <a:avLst/>
              </a:prstTxWarp>
            </a:bodyPr>
            <a:lstStyle/>
            <a:p>
              <a:pPr algn="ctr" defTabSz="699455" rtl="1"/>
              <a:r>
                <a:rPr lang="en-US" sz="1000" kern="0" dirty="0">
                  <a:solidFill>
                    <a:srgbClr val="FFFFFF">
                      <a:alpha val="99000"/>
                    </a:srgbClr>
                  </a:solidFill>
                </a:rPr>
                <a:t>IBM</a:t>
              </a:r>
              <a:br>
                <a:rPr lang="en-US" sz="1000" kern="0" dirty="0">
                  <a:solidFill>
                    <a:srgbClr val="FFFFFF">
                      <a:alpha val="99000"/>
                    </a:srgbClr>
                  </a:solidFill>
                </a:rPr>
              </a:br>
              <a:r>
                <a:rPr lang="en-US" sz="1000" kern="0" dirty="0">
                  <a:solidFill>
                    <a:srgbClr val="FFFFFF">
                      <a:alpha val="99000"/>
                    </a:srgbClr>
                  </a:solidFill>
                </a:rPr>
                <a:t>mainframe</a:t>
              </a:r>
            </a:p>
          </p:txBody>
        </p:sp>
        <p:sp>
          <p:nvSpPr>
            <p:cNvPr id="174" name="Freeform 37"/>
            <p:cNvSpPr>
              <a:spLocks noEditPoints="1"/>
            </p:cNvSpPr>
            <p:nvPr/>
          </p:nvSpPr>
          <p:spPr bwMode="auto">
            <a:xfrm>
              <a:off x="6047671" y="6994525"/>
              <a:ext cx="353342" cy="470346"/>
            </a:xfrm>
            <a:custGeom>
              <a:avLst/>
              <a:gdLst>
                <a:gd name="T0" fmla="*/ 95 w 190"/>
                <a:gd name="T1" fmla="*/ 170 h 254"/>
                <a:gd name="T2" fmla="*/ 84 w 190"/>
                <a:gd name="T3" fmla="*/ 181 h 254"/>
                <a:gd name="T4" fmla="*/ 95 w 190"/>
                <a:gd name="T5" fmla="*/ 191 h 254"/>
                <a:gd name="T6" fmla="*/ 106 w 190"/>
                <a:gd name="T7" fmla="*/ 181 h 254"/>
                <a:gd name="T8" fmla="*/ 95 w 190"/>
                <a:gd name="T9" fmla="*/ 170 h 254"/>
                <a:gd name="T10" fmla="*/ 28 w 190"/>
                <a:gd name="T11" fmla="*/ 148 h 254"/>
                <a:gd name="T12" fmla="*/ 161 w 190"/>
                <a:gd name="T13" fmla="*/ 148 h 254"/>
                <a:gd name="T14" fmla="*/ 190 w 190"/>
                <a:gd name="T15" fmla="*/ 166 h 254"/>
                <a:gd name="T16" fmla="*/ 190 w 190"/>
                <a:gd name="T17" fmla="*/ 236 h 254"/>
                <a:gd name="T18" fmla="*/ 161 w 190"/>
                <a:gd name="T19" fmla="*/ 254 h 254"/>
                <a:gd name="T20" fmla="*/ 28 w 190"/>
                <a:gd name="T21" fmla="*/ 254 h 254"/>
                <a:gd name="T22" fmla="*/ 0 w 190"/>
                <a:gd name="T23" fmla="*/ 236 h 254"/>
                <a:gd name="T24" fmla="*/ 0 w 190"/>
                <a:gd name="T25" fmla="*/ 166 h 254"/>
                <a:gd name="T26" fmla="*/ 28 w 190"/>
                <a:gd name="T27" fmla="*/ 148 h 254"/>
                <a:gd name="T28" fmla="*/ 10 w 190"/>
                <a:gd name="T29" fmla="*/ 99 h 254"/>
                <a:gd name="T30" fmla="*/ 179 w 190"/>
                <a:gd name="T31" fmla="*/ 99 h 254"/>
                <a:gd name="T32" fmla="*/ 190 w 190"/>
                <a:gd name="T33" fmla="*/ 105 h 254"/>
                <a:gd name="T34" fmla="*/ 190 w 190"/>
                <a:gd name="T35" fmla="*/ 131 h 254"/>
                <a:gd name="T36" fmla="*/ 179 w 190"/>
                <a:gd name="T37" fmla="*/ 137 h 254"/>
                <a:gd name="T38" fmla="*/ 10 w 190"/>
                <a:gd name="T39" fmla="*/ 137 h 254"/>
                <a:gd name="T40" fmla="*/ 0 w 190"/>
                <a:gd name="T41" fmla="*/ 131 h 254"/>
                <a:gd name="T42" fmla="*/ 0 w 190"/>
                <a:gd name="T43" fmla="*/ 105 h 254"/>
                <a:gd name="T44" fmla="*/ 10 w 190"/>
                <a:gd name="T45" fmla="*/ 99 h 254"/>
                <a:gd name="T46" fmla="*/ 10 w 190"/>
                <a:gd name="T47" fmla="*/ 50 h 254"/>
                <a:gd name="T48" fmla="*/ 179 w 190"/>
                <a:gd name="T49" fmla="*/ 50 h 254"/>
                <a:gd name="T50" fmla="*/ 190 w 190"/>
                <a:gd name="T51" fmla="*/ 56 h 254"/>
                <a:gd name="T52" fmla="*/ 190 w 190"/>
                <a:gd name="T53" fmla="*/ 82 h 254"/>
                <a:gd name="T54" fmla="*/ 179 w 190"/>
                <a:gd name="T55" fmla="*/ 88 h 254"/>
                <a:gd name="T56" fmla="*/ 10 w 190"/>
                <a:gd name="T57" fmla="*/ 88 h 254"/>
                <a:gd name="T58" fmla="*/ 0 w 190"/>
                <a:gd name="T59" fmla="*/ 82 h 254"/>
                <a:gd name="T60" fmla="*/ 0 w 190"/>
                <a:gd name="T61" fmla="*/ 56 h 254"/>
                <a:gd name="T62" fmla="*/ 10 w 190"/>
                <a:gd name="T63" fmla="*/ 50 h 254"/>
                <a:gd name="T64" fmla="*/ 10 w 190"/>
                <a:gd name="T65" fmla="*/ 0 h 254"/>
                <a:gd name="T66" fmla="*/ 179 w 190"/>
                <a:gd name="T67" fmla="*/ 0 h 254"/>
                <a:gd name="T68" fmla="*/ 190 w 190"/>
                <a:gd name="T69" fmla="*/ 7 h 254"/>
                <a:gd name="T70" fmla="*/ 190 w 190"/>
                <a:gd name="T71" fmla="*/ 32 h 254"/>
                <a:gd name="T72" fmla="*/ 179 w 190"/>
                <a:gd name="T73" fmla="*/ 39 h 254"/>
                <a:gd name="T74" fmla="*/ 10 w 190"/>
                <a:gd name="T75" fmla="*/ 39 h 254"/>
                <a:gd name="T76" fmla="*/ 0 w 190"/>
                <a:gd name="T77" fmla="*/ 32 h 254"/>
                <a:gd name="T78" fmla="*/ 0 w 190"/>
                <a:gd name="T79" fmla="*/ 7 h 254"/>
                <a:gd name="T80" fmla="*/ 10 w 190"/>
                <a:gd name="T8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254">
                  <a:moveTo>
                    <a:pt x="95" y="170"/>
                  </a:moveTo>
                  <a:cubicBezTo>
                    <a:pt x="89" y="170"/>
                    <a:pt x="84" y="175"/>
                    <a:pt x="84" y="181"/>
                  </a:cubicBezTo>
                  <a:cubicBezTo>
                    <a:pt x="84" y="187"/>
                    <a:pt x="89" y="191"/>
                    <a:pt x="95" y="191"/>
                  </a:cubicBezTo>
                  <a:cubicBezTo>
                    <a:pt x="101" y="191"/>
                    <a:pt x="106" y="187"/>
                    <a:pt x="106" y="181"/>
                  </a:cubicBezTo>
                  <a:cubicBezTo>
                    <a:pt x="106" y="175"/>
                    <a:pt x="101" y="170"/>
                    <a:pt x="95" y="170"/>
                  </a:cubicBezTo>
                  <a:close/>
                  <a:moveTo>
                    <a:pt x="28" y="148"/>
                  </a:moveTo>
                  <a:cubicBezTo>
                    <a:pt x="161" y="148"/>
                    <a:pt x="161" y="148"/>
                    <a:pt x="161" y="148"/>
                  </a:cubicBezTo>
                  <a:cubicBezTo>
                    <a:pt x="177" y="148"/>
                    <a:pt x="190" y="156"/>
                    <a:pt x="190" y="166"/>
                  </a:cubicBezTo>
                  <a:cubicBezTo>
                    <a:pt x="190" y="236"/>
                    <a:pt x="190" y="236"/>
                    <a:pt x="190" y="236"/>
                  </a:cubicBezTo>
                  <a:cubicBezTo>
                    <a:pt x="190" y="246"/>
                    <a:pt x="177" y="254"/>
                    <a:pt x="161" y="254"/>
                  </a:cubicBezTo>
                  <a:cubicBezTo>
                    <a:pt x="28" y="254"/>
                    <a:pt x="28" y="254"/>
                    <a:pt x="28" y="254"/>
                  </a:cubicBezTo>
                  <a:cubicBezTo>
                    <a:pt x="13" y="254"/>
                    <a:pt x="0" y="246"/>
                    <a:pt x="0" y="236"/>
                  </a:cubicBezTo>
                  <a:cubicBezTo>
                    <a:pt x="0" y="166"/>
                    <a:pt x="0" y="166"/>
                    <a:pt x="0" y="166"/>
                  </a:cubicBezTo>
                  <a:cubicBezTo>
                    <a:pt x="0" y="156"/>
                    <a:pt x="13" y="148"/>
                    <a:pt x="28" y="148"/>
                  </a:cubicBezTo>
                  <a:close/>
                  <a:moveTo>
                    <a:pt x="10" y="99"/>
                  </a:moveTo>
                  <a:cubicBezTo>
                    <a:pt x="179" y="99"/>
                    <a:pt x="179" y="99"/>
                    <a:pt x="179" y="99"/>
                  </a:cubicBezTo>
                  <a:cubicBezTo>
                    <a:pt x="185" y="99"/>
                    <a:pt x="190" y="102"/>
                    <a:pt x="190" y="105"/>
                  </a:cubicBezTo>
                  <a:cubicBezTo>
                    <a:pt x="190" y="131"/>
                    <a:pt x="190" y="131"/>
                    <a:pt x="190" y="131"/>
                  </a:cubicBezTo>
                  <a:cubicBezTo>
                    <a:pt x="190" y="135"/>
                    <a:pt x="185" y="137"/>
                    <a:pt x="179" y="137"/>
                  </a:cubicBezTo>
                  <a:cubicBezTo>
                    <a:pt x="10" y="137"/>
                    <a:pt x="10" y="137"/>
                    <a:pt x="10" y="137"/>
                  </a:cubicBezTo>
                  <a:cubicBezTo>
                    <a:pt x="5" y="137"/>
                    <a:pt x="0" y="135"/>
                    <a:pt x="0" y="131"/>
                  </a:cubicBezTo>
                  <a:cubicBezTo>
                    <a:pt x="0" y="105"/>
                    <a:pt x="0" y="105"/>
                    <a:pt x="0" y="105"/>
                  </a:cubicBezTo>
                  <a:cubicBezTo>
                    <a:pt x="0" y="102"/>
                    <a:pt x="5" y="99"/>
                    <a:pt x="10" y="99"/>
                  </a:cubicBezTo>
                  <a:close/>
                  <a:moveTo>
                    <a:pt x="10" y="50"/>
                  </a:moveTo>
                  <a:cubicBezTo>
                    <a:pt x="179" y="50"/>
                    <a:pt x="179" y="50"/>
                    <a:pt x="179" y="50"/>
                  </a:cubicBezTo>
                  <a:cubicBezTo>
                    <a:pt x="185" y="50"/>
                    <a:pt x="190" y="52"/>
                    <a:pt x="190" y="56"/>
                  </a:cubicBezTo>
                  <a:cubicBezTo>
                    <a:pt x="190" y="82"/>
                    <a:pt x="190" y="82"/>
                    <a:pt x="190" y="82"/>
                  </a:cubicBezTo>
                  <a:cubicBezTo>
                    <a:pt x="190" y="85"/>
                    <a:pt x="185" y="88"/>
                    <a:pt x="179" y="88"/>
                  </a:cubicBezTo>
                  <a:cubicBezTo>
                    <a:pt x="10" y="88"/>
                    <a:pt x="10" y="88"/>
                    <a:pt x="10" y="88"/>
                  </a:cubicBezTo>
                  <a:cubicBezTo>
                    <a:pt x="5" y="88"/>
                    <a:pt x="0" y="85"/>
                    <a:pt x="0" y="82"/>
                  </a:cubicBezTo>
                  <a:cubicBezTo>
                    <a:pt x="0" y="56"/>
                    <a:pt x="0" y="56"/>
                    <a:pt x="0" y="56"/>
                  </a:cubicBezTo>
                  <a:cubicBezTo>
                    <a:pt x="0" y="52"/>
                    <a:pt x="5" y="50"/>
                    <a:pt x="10" y="50"/>
                  </a:cubicBezTo>
                  <a:close/>
                  <a:moveTo>
                    <a:pt x="10" y="0"/>
                  </a:moveTo>
                  <a:cubicBezTo>
                    <a:pt x="179" y="0"/>
                    <a:pt x="179" y="0"/>
                    <a:pt x="179" y="0"/>
                  </a:cubicBezTo>
                  <a:cubicBezTo>
                    <a:pt x="185" y="0"/>
                    <a:pt x="190" y="3"/>
                    <a:pt x="190" y="7"/>
                  </a:cubicBezTo>
                  <a:cubicBezTo>
                    <a:pt x="190" y="32"/>
                    <a:pt x="190" y="32"/>
                    <a:pt x="190" y="32"/>
                  </a:cubicBezTo>
                  <a:cubicBezTo>
                    <a:pt x="190" y="36"/>
                    <a:pt x="185" y="39"/>
                    <a:pt x="179" y="39"/>
                  </a:cubicBezTo>
                  <a:cubicBezTo>
                    <a:pt x="10" y="39"/>
                    <a:pt x="10" y="39"/>
                    <a:pt x="10" y="39"/>
                  </a:cubicBezTo>
                  <a:cubicBezTo>
                    <a:pt x="5" y="39"/>
                    <a:pt x="0" y="36"/>
                    <a:pt x="0" y="32"/>
                  </a:cubicBezTo>
                  <a:cubicBezTo>
                    <a:pt x="0" y="7"/>
                    <a:pt x="0" y="7"/>
                    <a:pt x="0" y="7"/>
                  </a:cubicBezTo>
                  <a:cubicBezTo>
                    <a:pt x="0" y="3"/>
                    <a:pt x="5" y="0"/>
                    <a:pt x="10" y="0"/>
                  </a:cubicBez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sp>
          <p:nvSpPr>
            <p:cNvPr id="171" name="Rectangle 170"/>
            <p:cNvSpPr/>
            <p:nvPr/>
          </p:nvSpPr>
          <p:spPr bwMode="auto">
            <a:xfrm>
              <a:off x="4489450" y="6843751"/>
              <a:ext cx="1095299" cy="10399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3" rIns="124324" bIns="62163" numCol="1" rtlCol="0" anchor="b" anchorCtr="0" compatLnSpc="1">
              <a:prstTxWarp prst="textNoShape">
                <a:avLst/>
              </a:prstTxWarp>
            </a:bodyPr>
            <a:lstStyle/>
            <a:p>
              <a:pPr algn="ctr" defTabSz="699455" rtl="1"/>
              <a:r>
                <a:rPr lang="en-US" sz="1000" kern="0" dirty="0">
                  <a:solidFill>
                    <a:srgbClr val="FFFFFF">
                      <a:alpha val="99000"/>
                    </a:srgbClr>
                  </a:solidFill>
                </a:rPr>
                <a:t>In-house</a:t>
              </a:r>
              <a:br>
                <a:rPr lang="en-US" sz="1000" kern="0" dirty="0">
                  <a:solidFill>
                    <a:srgbClr val="FFFFFF">
                      <a:alpha val="99000"/>
                    </a:srgbClr>
                  </a:solidFill>
                </a:rPr>
              </a:br>
              <a:r>
                <a:rPr lang="en-US" sz="1000" kern="0" dirty="0">
                  <a:solidFill>
                    <a:srgbClr val="FFFFFF">
                      <a:alpha val="99000"/>
                    </a:srgbClr>
                  </a:solidFill>
                </a:rPr>
                <a:t>LOB system</a:t>
              </a:r>
            </a:p>
          </p:txBody>
        </p:sp>
        <p:sp>
          <p:nvSpPr>
            <p:cNvPr id="169" name="Rectangle 168"/>
            <p:cNvSpPr/>
            <p:nvPr/>
          </p:nvSpPr>
          <p:spPr bwMode="auto">
            <a:xfrm>
              <a:off x="6863935" y="6843751"/>
              <a:ext cx="1095299" cy="10399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3" rIns="124324" bIns="62163" numCol="1" rtlCol="0" anchor="b" anchorCtr="0" compatLnSpc="1">
              <a:prstTxWarp prst="textNoShape">
                <a:avLst/>
              </a:prstTxWarp>
            </a:bodyPr>
            <a:lstStyle/>
            <a:p>
              <a:pPr algn="ctr" defTabSz="699455"/>
              <a:r>
                <a:rPr lang="en-US" sz="1000" kern="0" dirty="0">
                  <a:solidFill>
                    <a:srgbClr val="FFFFFF">
                      <a:alpha val="99000"/>
                    </a:srgbClr>
                  </a:solidFill>
                </a:rPr>
                <a:t>Siebel</a:t>
              </a:r>
            </a:p>
          </p:txBody>
        </p:sp>
        <p:sp>
          <p:nvSpPr>
            <p:cNvPr id="170" name="Freeform 46"/>
            <p:cNvSpPr>
              <a:spLocks noEditPoints="1"/>
            </p:cNvSpPr>
            <p:nvPr/>
          </p:nvSpPr>
          <p:spPr bwMode="auto">
            <a:xfrm>
              <a:off x="7247710" y="7016717"/>
              <a:ext cx="327748" cy="425962"/>
            </a:xfrm>
            <a:custGeom>
              <a:avLst/>
              <a:gdLst>
                <a:gd name="T0" fmla="*/ 61 w 123"/>
                <a:gd name="T1" fmla="*/ 0 h 160"/>
                <a:gd name="T2" fmla="*/ 0 w 123"/>
                <a:gd name="T3" fmla="*/ 22 h 160"/>
                <a:gd name="T4" fmla="*/ 0 w 123"/>
                <a:gd name="T5" fmla="*/ 138 h 160"/>
                <a:gd name="T6" fmla="*/ 61 w 123"/>
                <a:gd name="T7" fmla="*/ 160 h 160"/>
                <a:gd name="T8" fmla="*/ 123 w 123"/>
                <a:gd name="T9" fmla="*/ 138 h 160"/>
                <a:gd name="T10" fmla="*/ 123 w 123"/>
                <a:gd name="T11" fmla="*/ 22 h 160"/>
                <a:gd name="T12" fmla="*/ 61 w 123"/>
                <a:gd name="T13" fmla="*/ 0 h 160"/>
                <a:gd name="T14" fmla="*/ 61 w 123"/>
                <a:gd name="T15" fmla="*/ 35 h 160"/>
                <a:gd name="T16" fmla="*/ 11 w 123"/>
                <a:gd name="T17" fmla="*/ 20 h 160"/>
                <a:gd name="T18" fmla="*/ 61 w 123"/>
                <a:gd name="T19" fmla="*/ 5 h 160"/>
                <a:gd name="T20" fmla="*/ 112 w 123"/>
                <a:gd name="T21" fmla="*/ 20 h 160"/>
                <a:gd name="T22" fmla="*/ 61 w 123"/>
                <a:gd name="T2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60">
                  <a:moveTo>
                    <a:pt x="61" y="0"/>
                  </a:moveTo>
                  <a:cubicBezTo>
                    <a:pt x="28" y="0"/>
                    <a:pt x="0" y="10"/>
                    <a:pt x="0" y="22"/>
                  </a:cubicBezTo>
                  <a:cubicBezTo>
                    <a:pt x="0" y="138"/>
                    <a:pt x="0" y="138"/>
                    <a:pt x="0" y="138"/>
                  </a:cubicBezTo>
                  <a:cubicBezTo>
                    <a:pt x="0" y="150"/>
                    <a:pt x="28" y="160"/>
                    <a:pt x="61" y="160"/>
                  </a:cubicBezTo>
                  <a:cubicBezTo>
                    <a:pt x="95" y="160"/>
                    <a:pt x="123" y="150"/>
                    <a:pt x="123" y="138"/>
                  </a:cubicBezTo>
                  <a:cubicBezTo>
                    <a:pt x="123" y="22"/>
                    <a:pt x="123" y="22"/>
                    <a:pt x="123" y="22"/>
                  </a:cubicBezTo>
                  <a:cubicBezTo>
                    <a:pt x="123" y="10"/>
                    <a:pt x="95" y="0"/>
                    <a:pt x="61" y="0"/>
                  </a:cubicBezTo>
                  <a:close/>
                  <a:moveTo>
                    <a:pt x="61" y="35"/>
                  </a:moveTo>
                  <a:cubicBezTo>
                    <a:pt x="34" y="35"/>
                    <a:pt x="11" y="28"/>
                    <a:pt x="11" y="20"/>
                  </a:cubicBezTo>
                  <a:cubicBezTo>
                    <a:pt x="11" y="11"/>
                    <a:pt x="34" y="5"/>
                    <a:pt x="61" y="5"/>
                  </a:cubicBezTo>
                  <a:cubicBezTo>
                    <a:pt x="89" y="5"/>
                    <a:pt x="112" y="11"/>
                    <a:pt x="112" y="20"/>
                  </a:cubicBezTo>
                  <a:cubicBezTo>
                    <a:pt x="112" y="28"/>
                    <a:pt x="89" y="35"/>
                    <a:pt x="61" y="35"/>
                  </a:cubicBez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sp>
          <p:nvSpPr>
            <p:cNvPr id="161" name="Freeform 33"/>
            <p:cNvSpPr>
              <a:spLocks noEditPoints="1"/>
            </p:cNvSpPr>
            <p:nvPr/>
          </p:nvSpPr>
          <p:spPr bwMode="black">
            <a:xfrm>
              <a:off x="3496843" y="7001346"/>
              <a:ext cx="706029" cy="456704"/>
            </a:xfrm>
            <a:custGeom>
              <a:avLst/>
              <a:gdLst>
                <a:gd name="T0" fmla="*/ 517 w 521"/>
                <a:gd name="T1" fmla="*/ 52 h 313"/>
                <a:gd name="T2" fmla="*/ 394 w 521"/>
                <a:gd name="T3" fmla="*/ 52 h 313"/>
                <a:gd name="T4" fmla="*/ 391 w 521"/>
                <a:gd name="T5" fmla="*/ 55 h 313"/>
                <a:gd name="T6" fmla="*/ 391 w 521"/>
                <a:gd name="T7" fmla="*/ 106 h 313"/>
                <a:gd name="T8" fmla="*/ 391 w 521"/>
                <a:gd name="T9" fmla="*/ 110 h 313"/>
                <a:gd name="T10" fmla="*/ 391 w 521"/>
                <a:gd name="T11" fmla="*/ 310 h 313"/>
                <a:gd name="T12" fmla="*/ 394 w 521"/>
                <a:gd name="T13" fmla="*/ 313 h 313"/>
                <a:gd name="T14" fmla="*/ 517 w 521"/>
                <a:gd name="T15" fmla="*/ 313 h 313"/>
                <a:gd name="T16" fmla="*/ 521 w 521"/>
                <a:gd name="T17" fmla="*/ 310 h 313"/>
                <a:gd name="T18" fmla="*/ 521 w 521"/>
                <a:gd name="T19" fmla="*/ 110 h 313"/>
                <a:gd name="T20" fmla="*/ 521 w 521"/>
                <a:gd name="T21" fmla="*/ 106 h 313"/>
                <a:gd name="T22" fmla="*/ 521 w 521"/>
                <a:gd name="T23" fmla="*/ 55 h 313"/>
                <a:gd name="T24" fmla="*/ 517 w 521"/>
                <a:gd name="T25" fmla="*/ 52 h 313"/>
                <a:gd name="T26" fmla="*/ 407 w 521"/>
                <a:gd name="T27" fmla="*/ 92 h 313"/>
                <a:gd name="T28" fmla="*/ 407 w 521"/>
                <a:gd name="T29" fmla="*/ 80 h 313"/>
                <a:gd name="T30" fmla="*/ 410 w 521"/>
                <a:gd name="T31" fmla="*/ 76 h 313"/>
                <a:gd name="T32" fmla="*/ 502 w 521"/>
                <a:gd name="T33" fmla="*/ 76 h 313"/>
                <a:gd name="T34" fmla="*/ 505 w 521"/>
                <a:gd name="T35" fmla="*/ 80 h 313"/>
                <a:gd name="T36" fmla="*/ 505 w 521"/>
                <a:gd name="T37" fmla="*/ 92 h 313"/>
                <a:gd name="T38" fmla="*/ 502 w 521"/>
                <a:gd name="T39" fmla="*/ 95 h 313"/>
                <a:gd name="T40" fmla="*/ 410 w 521"/>
                <a:gd name="T41" fmla="*/ 95 h 313"/>
                <a:gd name="T42" fmla="*/ 407 w 521"/>
                <a:gd name="T43" fmla="*/ 92 h 313"/>
                <a:gd name="T44" fmla="*/ 494 w 521"/>
                <a:gd name="T45" fmla="*/ 175 h 313"/>
                <a:gd name="T46" fmla="*/ 486 w 521"/>
                <a:gd name="T47" fmla="*/ 166 h 313"/>
                <a:gd name="T48" fmla="*/ 494 w 521"/>
                <a:gd name="T49" fmla="*/ 158 h 313"/>
                <a:gd name="T50" fmla="*/ 504 w 521"/>
                <a:gd name="T51" fmla="*/ 166 h 313"/>
                <a:gd name="T52" fmla="*/ 494 w 521"/>
                <a:gd name="T53" fmla="*/ 175 h 313"/>
                <a:gd name="T54" fmla="*/ 494 w 521"/>
                <a:gd name="T55" fmla="*/ 146 h 313"/>
                <a:gd name="T56" fmla="*/ 483 w 521"/>
                <a:gd name="T57" fmla="*/ 134 h 313"/>
                <a:gd name="T58" fmla="*/ 494 w 521"/>
                <a:gd name="T59" fmla="*/ 123 h 313"/>
                <a:gd name="T60" fmla="*/ 507 w 521"/>
                <a:gd name="T61" fmla="*/ 134 h 313"/>
                <a:gd name="T62" fmla="*/ 494 w 521"/>
                <a:gd name="T63" fmla="*/ 146 h 313"/>
                <a:gd name="T64" fmla="*/ 358 w 521"/>
                <a:gd name="T65" fmla="*/ 0 h 313"/>
                <a:gd name="T66" fmla="*/ 12 w 521"/>
                <a:gd name="T67" fmla="*/ 0 h 313"/>
                <a:gd name="T68" fmla="*/ 0 w 521"/>
                <a:gd name="T69" fmla="*/ 11 h 313"/>
                <a:gd name="T70" fmla="*/ 0 w 521"/>
                <a:gd name="T71" fmla="*/ 260 h 313"/>
                <a:gd name="T72" fmla="*/ 12 w 521"/>
                <a:gd name="T73" fmla="*/ 271 h 313"/>
                <a:gd name="T74" fmla="*/ 126 w 521"/>
                <a:gd name="T75" fmla="*/ 271 h 313"/>
                <a:gd name="T76" fmla="*/ 126 w 521"/>
                <a:gd name="T77" fmla="*/ 289 h 313"/>
                <a:gd name="T78" fmla="*/ 101 w 521"/>
                <a:gd name="T79" fmla="*/ 313 h 313"/>
                <a:gd name="T80" fmla="*/ 275 w 521"/>
                <a:gd name="T81" fmla="*/ 313 h 313"/>
                <a:gd name="T82" fmla="*/ 251 w 521"/>
                <a:gd name="T83" fmla="*/ 289 h 313"/>
                <a:gd name="T84" fmla="*/ 251 w 521"/>
                <a:gd name="T85" fmla="*/ 271 h 313"/>
                <a:gd name="T86" fmla="*/ 358 w 521"/>
                <a:gd name="T87" fmla="*/ 271 h 313"/>
                <a:gd name="T88" fmla="*/ 369 w 521"/>
                <a:gd name="T89" fmla="*/ 260 h 313"/>
                <a:gd name="T90" fmla="*/ 369 w 521"/>
                <a:gd name="T91" fmla="*/ 11 h 313"/>
                <a:gd name="T92" fmla="*/ 358 w 521"/>
                <a:gd name="T93" fmla="*/ 0 h 313"/>
                <a:gd name="T94" fmla="*/ 348 w 521"/>
                <a:gd name="T95" fmla="*/ 241 h 313"/>
                <a:gd name="T96" fmla="*/ 338 w 521"/>
                <a:gd name="T97" fmla="*/ 251 h 313"/>
                <a:gd name="T98" fmla="*/ 32 w 521"/>
                <a:gd name="T99" fmla="*/ 251 h 313"/>
                <a:gd name="T100" fmla="*/ 22 w 521"/>
                <a:gd name="T101" fmla="*/ 241 h 313"/>
                <a:gd name="T102" fmla="*/ 22 w 521"/>
                <a:gd name="T103" fmla="*/ 30 h 313"/>
                <a:gd name="T104" fmla="*/ 32 w 521"/>
                <a:gd name="T105" fmla="*/ 20 h 313"/>
                <a:gd name="T106" fmla="*/ 338 w 521"/>
                <a:gd name="T107" fmla="*/ 20 h 313"/>
                <a:gd name="T108" fmla="*/ 348 w 521"/>
                <a:gd name="T109" fmla="*/ 30 h 313"/>
                <a:gd name="T110" fmla="*/ 348 w 521"/>
                <a:gd name="T111" fmla="*/ 241 h 313"/>
                <a:gd name="T112" fmla="*/ 348 w 521"/>
                <a:gd name="T113"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1" h="313">
                  <a:moveTo>
                    <a:pt x="517" y="52"/>
                  </a:moveTo>
                  <a:cubicBezTo>
                    <a:pt x="394" y="52"/>
                    <a:pt x="394" y="52"/>
                    <a:pt x="394" y="52"/>
                  </a:cubicBezTo>
                  <a:cubicBezTo>
                    <a:pt x="393" y="52"/>
                    <a:pt x="391" y="53"/>
                    <a:pt x="391" y="55"/>
                  </a:cubicBezTo>
                  <a:cubicBezTo>
                    <a:pt x="391" y="106"/>
                    <a:pt x="391" y="106"/>
                    <a:pt x="391" y="106"/>
                  </a:cubicBezTo>
                  <a:cubicBezTo>
                    <a:pt x="391" y="110"/>
                    <a:pt x="391" y="110"/>
                    <a:pt x="391" y="110"/>
                  </a:cubicBezTo>
                  <a:cubicBezTo>
                    <a:pt x="391" y="310"/>
                    <a:pt x="391" y="310"/>
                    <a:pt x="391" y="310"/>
                  </a:cubicBezTo>
                  <a:cubicBezTo>
                    <a:pt x="391" y="312"/>
                    <a:pt x="393" y="313"/>
                    <a:pt x="394" y="313"/>
                  </a:cubicBezTo>
                  <a:cubicBezTo>
                    <a:pt x="517" y="313"/>
                    <a:pt x="517" y="313"/>
                    <a:pt x="517" y="313"/>
                  </a:cubicBezTo>
                  <a:cubicBezTo>
                    <a:pt x="519" y="313"/>
                    <a:pt x="521" y="312"/>
                    <a:pt x="521" y="310"/>
                  </a:cubicBezTo>
                  <a:cubicBezTo>
                    <a:pt x="521" y="110"/>
                    <a:pt x="521" y="110"/>
                    <a:pt x="521" y="110"/>
                  </a:cubicBezTo>
                  <a:cubicBezTo>
                    <a:pt x="521" y="106"/>
                    <a:pt x="521" y="106"/>
                    <a:pt x="521" y="106"/>
                  </a:cubicBezTo>
                  <a:cubicBezTo>
                    <a:pt x="521" y="55"/>
                    <a:pt x="521" y="55"/>
                    <a:pt x="521" y="55"/>
                  </a:cubicBezTo>
                  <a:cubicBezTo>
                    <a:pt x="521" y="53"/>
                    <a:pt x="519" y="52"/>
                    <a:pt x="517" y="52"/>
                  </a:cubicBezTo>
                  <a:close/>
                  <a:moveTo>
                    <a:pt x="407" y="92"/>
                  </a:moveTo>
                  <a:cubicBezTo>
                    <a:pt x="407" y="80"/>
                    <a:pt x="407" y="80"/>
                    <a:pt x="407" y="80"/>
                  </a:cubicBezTo>
                  <a:cubicBezTo>
                    <a:pt x="407" y="78"/>
                    <a:pt x="408" y="76"/>
                    <a:pt x="410" y="76"/>
                  </a:cubicBezTo>
                  <a:cubicBezTo>
                    <a:pt x="502" y="76"/>
                    <a:pt x="502" y="76"/>
                    <a:pt x="502" y="76"/>
                  </a:cubicBezTo>
                  <a:cubicBezTo>
                    <a:pt x="504" y="76"/>
                    <a:pt x="505" y="78"/>
                    <a:pt x="505" y="80"/>
                  </a:cubicBezTo>
                  <a:cubicBezTo>
                    <a:pt x="505" y="92"/>
                    <a:pt x="505" y="92"/>
                    <a:pt x="505" y="92"/>
                  </a:cubicBezTo>
                  <a:cubicBezTo>
                    <a:pt x="505" y="94"/>
                    <a:pt x="504" y="95"/>
                    <a:pt x="502" y="95"/>
                  </a:cubicBezTo>
                  <a:cubicBezTo>
                    <a:pt x="410" y="95"/>
                    <a:pt x="410" y="95"/>
                    <a:pt x="410" y="95"/>
                  </a:cubicBezTo>
                  <a:cubicBezTo>
                    <a:pt x="408" y="95"/>
                    <a:pt x="407" y="94"/>
                    <a:pt x="407" y="92"/>
                  </a:cubicBezTo>
                  <a:close/>
                  <a:moveTo>
                    <a:pt x="494" y="175"/>
                  </a:moveTo>
                  <a:cubicBezTo>
                    <a:pt x="490" y="175"/>
                    <a:pt x="486" y="171"/>
                    <a:pt x="486" y="166"/>
                  </a:cubicBezTo>
                  <a:cubicBezTo>
                    <a:pt x="486" y="162"/>
                    <a:pt x="490" y="158"/>
                    <a:pt x="494" y="158"/>
                  </a:cubicBezTo>
                  <a:cubicBezTo>
                    <a:pt x="499" y="158"/>
                    <a:pt x="504" y="162"/>
                    <a:pt x="504" y="166"/>
                  </a:cubicBezTo>
                  <a:cubicBezTo>
                    <a:pt x="504" y="171"/>
                    <a:pt x="499" y="175"/>
                    <a:pt x="494" y="175"/>
                  </a:cubicBezTo>
                  <a:close/>
                  <a:moveTo>
                    <a:pt x="494" y="146"/>
                  </a:moveTo>
                  <a:cubicBezTo>
                    <a:pt x="488" y="146"/>
                    <a:pt x="483" y="141"/>
                    <a:pt x="483" y="134"/>
                  </a:cubicBezTo>
                  <a:cubicBezTo>
                    <a:pt x="483" y="128"/>
                    <a:pt x="488" y="123"/>
                    <a:pt x="494" y="123"/>
                  </a:cubicBezTo>
                  <a:cubicBezTo>
                    <a:pt x="501" y="123"/>
                    <a:pt x="507" y="128"/>
                    <a:pt x="507" y="134"/>
                  </a:cubicBezTo>
                  <a:cubicBezTo>
                    <a:pt x="507" y="141"/>
                    <a:pt x="501" y="146"/>
                    <a:pt x="494" y="146"/>
                  </a:cubicBezTo>
                  <a:close/>
                  <a:moveTo>
                    <a:pt x="358" y="0"/>
                  </a:moveTo>
                  <a:cubicBezTo>
                    <a:pt x="12" y="0"/>
                    <a:pt x="12" y="0"/>
                    <a:pt x="12" y="0"/>
                  </a:cubicBezTo>
                  <a:cubicBezTo>
                    <a:pt x="6" y="0"/>
                    <a:pt x="0" y="5"/>
                    <a:pt x="0" y="11"/>
                  </a:cubicBezTo>
                  <a:cubicBezTo>
                    <a:pt x="0" y="260"/>
                    <a:pt x="0" y="260"/>
                    <a:pt x="0" y="260"/>
                  </a:cubicBezTo>
                  <a:cubicBezTo>
                    <a:pt x="0" y="266"/>
                    <a:pt x="6" y="271"/>
                    <a:pt x="12" y="271"/>
                  </a:cubicBezTo>
                  <a:cubicBezTo>
                    <a:pt x="126" y="271"/>
                    <a:pt x="126" y="271"/>
                    <a:pt x="126" y="271"/>
                  </a:cubicBezTo>
                  <a:cubicBezTo>
                    <a:pt x="126" y="289"/>
                    <a:pt x="126" y="289"/>
                    <a:pt x="126" y="289"/>
                  </a:cubicBezTo>
                  <a:cubicBezTo>
                    <a:pt x="101" y="313"/>
                    <a:pt x="101" y="313"/>
                    <a:pt x="101" y="313"/>
                  </a:cubicBezTo>
                  <a:cubicBezTo>
                    <a:pt x="275" y="313"/>
                    <a:pt x="275" y="313"/>
                    <a:pt x="275" y="313"/>
                  </a:cubicBezTo>
                  <a:cubicBezTo>
                    <a:pt x="251" y="289"/>
                    <a:pt x="251" y="289"/>
                    <a:pt x="251" y="289"/>
                  </a:cubicBezTo>
                  <a:cubicBezTo>
                    <a:pt x="251" y="271"/>
                    <a:pt x="251" y="271"/>
                    <a:pt x="251" y="271"/>
                  </a:cubicBezTo>
                  <a:cubicBezTo>
                    <a:pt x="358" y="271"/>
                    <a:pt x="358" y="271"/>
                    <a:pt x="358" y="271"/>
                  </a:cubicBezTo>
                  <a:cubicBezTo>
                    <a:pt x="364" y="271"/>
                    <a:pt x="369" y="266"/>
                    <a:pt x="369" y="260"/>
                  </a:cubicBezTo>
                  <a:cubicBezTo>
                    <a:pt x="369" y="11"/>
                    <a:pt x="369" y="11"/>
                    <a:pt x="369" y="11"/>
                  </a:cubicBezTo>
                  <a:cubicBezTo>
                    <a:pt x="369" y="5"/>
                    <a:pt x="364" y="0"/>
                    <a:pt x="358" y="0"/>
                  </a:cubicBezTo>
                  <a:close/>
                  <a:moveTo>
                    <a:pt x="348" y="241"/>
                  </a:moveTo>
                  <a:cubicBezTo>
                    <a:pt x="348" y="247"/>
                    <a:pt x="344" y="251"/>
                    <a:pt x="338" y="251"/>
                  </a:cubicBezTo>
                  <a:cubicBezTo>
                    <a:pt x="32" y="251"/>
                    <a:pt x="32" y="251"/>
                    <a:pt x="32" y="251"/>
                  </a:cubicBezTo>
                  <a:cubicBezTo>
                    <a:pt x="26" y="251"/>
                    <a:pt x="22" y="247"/>
                    <a:pt x="22" y="241"/>
                  </a:cubicBezTo>
                  <a:cubicBezTo>
                    <a:pt x="22" y="30"/>
                    <a:pt x="22" y="30"/>
                    <a:pt x="22" y="30"/>
                  </a:cubicBezTo>
                  <a:cubicBezTo>
                    <a:pt x="22" y="24"/>
                    <a:pt x="26" y="20"/>
                    <a:pt x="32" y="20"/>
                  </a:cubicBezTo>
                  <a:cubicBezTo>
                    <a:pt x="338" y="20"/>
                    <a:pt x="338" y="20"/>
                    <a:pt x="338" y="20"/>
                  </a:cubicBezTo>
                  <a:cubicBezTo>
                    <a:pt x="344" y="20"/>
                    <a:pt x="348" y="24"/>
                    <a:pt x="348" y="30"/>
                  </a:cubicBezTo>
                  <a:cubicBezTo>
                    <a:pt x="348" y="241"/>
                    <a:pt x="348" y="241"/>
                    <a:pt x="348" y="241"/>
                  </a:cubicBezTo>
                  <a:cubicBezTo>
                    <a:pt x="348" y="241"/>
                    <a:pt x="348" y="241"/>
                    <a:pt x="348" y="241"/>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98"/>
              <a:endParaRPr lang="en-US" sz="1836" kern="0" dirty="0">
                <a:solidFill>
                  <a:srgbClr val="FFFFFF"/>
                </a:solidFill>
              </a:endParaRPr>
            </a:p>
          </p:txBody>
        </p:sp>
        <p:sp>
          <p:nvSpPr>
            <p:cNvPr id="163" name="Freeform 37"/>
            <p:cNvSpPr>
              <a:spLocks noEditPoints="1"/>
            </p:cNvSpPr>
            <p:nvPr/>
          </p:nvSpPr>
          <p:spPr bwMode="auto">
            <a:xfrm>
              <a:off x="4870380" y="6994525"/>
              <a:ext cx="353342" cy="470346"/>
            </a:xfrm>
            <a:custGeom>
              <a:avLst/>
              <a:gdLst>
                <a:gd name="T0" fmla="*/ 95 w 190"/>
                <a:gd name="T1" fmla="*/ 170 h 254"/>
                <a:gd name="T2" fmla="*/ 84 w 190"/>
                <a:gd name="T3" fmla="*/ 181 h 254"/>
                <a:gd name="T4" fmla="*/ 95 w 190"/>
                <a:gd name="T5" fmla="*/ 191 h 254"/>
                <a:gd name="T6" fmla="*/ 106 w 190"/>
                <a:gd name="T7" fmla="*/ 181 h 254"/>
                <a:gd name="T8" fmla="*/ 95 w 190"/>
                <a:gd name="T9" fmla="*/ 170 h 254"/>
                <a:gd name="T10" fmla="*/ 28 w 190"/>
                <a:gd name="T11" fmla="*/ 148 h 254"/>
                <a:gd name="T12" fmla="*/ 161 w 190"/>
                <a:gd name="T13" fmla="*/ 148 h 254"/>
                <a:gd name="T14" fmla="*/ 190 w 190"/>
                <a:gd name="T15" fmla="*/ 166 h 254"/>
                <a:gd name="T16" fmla="*/ 190 w 190"/>
                <a:gd name="T17" fmla="*/ 236 h 254"/>
                <a:gd name="T18" fmla="*/ 161 w 190"/>
                <a:gd name="T19" fmla="*/ 254 h 254"/>
                <a:gd name="T20" fmla="*/ 28 w 190"/>
                <a:gd name="T21" fmla="*/ 254 h 254"/>
                <a:gd name="T22" fmla="*/ 0 w 190"/>
                <a:gd name="T23" fmla="*/ 236 h 254"/>
                <a:gd name="T24" fmla="*/ 0 w 190"/>
                <a:gd name="T25" fmla="*/ 166 h 254"/>
                <a:gd name="T26" fmla="*/ 28 w 190"/>
                <a:gd name="T27" fmla="*/ 148 h 254"/>
                <a:gd name="T28" fmla="*/ 10 w 190"/>
                <a:gd name="T29" fmla="*/ 99 h 254"/>
                <a:gd name="T30" fmla="*/ 179 w 190"/>
                <a:gd name="T31" fmla="*/ 99 h 254"/>
                <a:gd name="T32" fmla="*/ 190 w 190"/>
                <a:gd name="T33" fmla="*/ 105 h 254"/>
                <a:gd name="T34" fmla="*/ 190 w 190"/>
                <a:gd name="T35" fmla="*/ 131 h 254"/>
                <a:gd name="T36" fmla="*/ 179 w 190"/>
                <a:gd name="T37" fmla="*/ 137 h 254"/>
                <a:gd name="T38" fmla="*/ 10 w 190"/>
                <a:gd name="T39" fmla="*/ 137 h 254"/>
                <a:gd name="T40" fmla="*/ 0 w 190"/>
                <a:gd name="T41" fmla="*/ 131 h 254"/>
                <a:gd name="T42" fmla="*/ 0 w 190"/>
                <a:gd name="T43" fmla="*/ 105 h 254"/>
                <a:gd name="T44" fmla="*/ 10 w 190"/>
                <a:gd name="T45" fmla="*/ 99 h 254"/>
                <a:gd name="T46" fmla="*/ 10 w 190"/>
                <a:gd name="T47" fmla="*/ 50 h 254"/>
                <a:gd name="T48" fmla="*/ 179 w 190"/>
                <a:gd name="T49" fmla="*/ 50 h 254"/>
                <a:gd name="T50" fmla="*/ 190 w 190"/>
                <a:gd name="T51" fmla="*/ 56 h 254"/>
                <a:gd name="T52" fmla="*/ 190 w 190"/>
                <a:gd name="T53" fmla="*/ 82 h 254"/>
                <a:gd name="T54" fmla="*/ 179 w 190"/>
                <a:gd name="T55" fmla="*/ 88 h 254"/>
                <a:gd name="T56" fmla="*/ 10 w 190"/>
                <a:gd name="T57" fmla="*/ 88 h 254"/>
                <a:gd name="T58" fmla="*/ 0 w 190"/>
                <a:gd name="T59" fmla="*/ 82 h 254"/>
                <a:gd name="T60" fmla="*/ 0 w 190"/>
                <a:gd name="T61" fmla="*/ 56 h 254"/>
                <a:gd name="T62" fmla="*/ 10 w 190"/>
                <a:gd name="T63" fmla="*/ 50 h 254"/>
                <a:gd name="T64" fmla="*/ 10 w 190"/>
                <a:gd name="T65" fmla="*/ 0 h 254"/>
                <a:gd name="T66" fmla="*/ 179 w 190"/>
                <a:gd name="T67" fmla="*/ 0 h 254"/>
                <a:gd name="T68" fmla="*/ 190 w 190"/>
                <a:gd name="T69" fmla="*/ 7 h 254"/>
                <a:gd name="T70" fmla="*/ 190 w 190"/>
                <a:gd name="T71" fmla="*/ 32 h 254"/>
                <a:gd name="T72" fmla="*/ 179 w 190"/>
                <a:gd name="T73" fmla="*/ 39 h 254"/>
                <a:gd name="T74" fmla="*/ 10 w 190"/>
                <a:gd name="T75" fmla="*/ 39 h 254"/>
                <a:gd name="T76" fmla="*/ 0 w 190"/>
                <a:gd name="T77" fmla="*/ 32 h 254"/>
                <a:gd name="T78" fmla="*/ 0 w 190"/>
                <a:gd name="T79" fmla="*/ 7 h 254"/>
                <a:gd name="T80" fmla="*/ 10 w 190"/>
                <a:gd name="T8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254">
                  <a:moveTo>
                    <a:pt x="95" y="170"/>
                  </a:moveTo>
                  <a:cubicBezTo>
                    <a:pt x="89" y="170"/>
                    <a:pt x="84" y="175"/>
                    <a:pt x="84" y="181"/>
                  </a:cubicBezTo>
                  <a:cubicBezTo>
                    <a:pt x="84" y="187"/>
                    <a:pt x="89" y="191"/>
                    <a:pt x="95" y="191"/>
                  </a:cubicBezTo>
                  <a:cubicBezTo>
                    <a:pt x="101" y="191"/>
                    <a:pt x="106" y="187"/>
                    <a:pt x="106" y="181"/>
                  </a:cubicBezTo>
                  <a:cubicBezTo>
                    <a:pt x="106" y="175"/>
                    <a:pt x="101" y="170"/>
                    <a:pt x="95" y="170"/>
                  </a:cubicBezTo>
                  <a:close/>
                  <a:moveTo>
                    <a:pt x="28" y="148"/>
                  </a:moveTo>
                  <a:cubicBezTo>
                    <a:pt x="161" y="148"/>
                    <a:pt x="161" y="148"/>
                    <a:pt x="161" y="148"/>
                  </a:cubicBezTo>
                  <a:cubicBezTo>
                    <a:pt x="177" y="148"/>
                    <a:pt x="190" y="156"/>
                    <a:pt x="190" y="166"/>
                  </a:cubicBezTo>
                  <a:cubicBezTo>
                    <a:pt x="190" y="236"/>
                    <a:pt x="190" y="236"/>
                    <a:pt x="190" y="236"/>
                  </a:cubicBezTo>
                  <a:cubicBezTo>
                    <a:pt x="190" y="246"/>
                    <a:pt x="177" y="254"/>
                    <a:pt x="161" y="254"/>
                  </a:cubicBezTo>
                  <a:cubicBezTo>
                    <a:pt x="28" y="254"/>
                    <a:pt x="28" y="254"/>
                    <a:pt x="28" y="254"/>
                  </a:cubicBezTo>
                  <a:cubicBezTo>
                    <a:pt x="13" y="254"/>
                    <a:pt x="0" y="246"/>
                    <a:pt x="0" y="236"/>
                  </a:cubicBezTo>
                  <a:cubicBezTo>
                    <a:pt x="0" y="166"/>
                    <a:pt x="0" y="166"/>
                    <a:pt x="0" y="166"/>
                  </a:cubicBezTo>
                  <a:cubicBezTo>
                    <a:pt x="0" y="156"/>
                    <a:pt x="13" y="148"/>
                    <a:pt x="28" y="148"/>
                  </a:cubicBezTo>
                  <a:close/>
                  <a:moveTo>
                    <a:pt x="10" y="99"/>
                  </a:moveTo>
                  <a:cubicBezTo>
                    <a:pt x="179" y="99"/>
                    <a:pt x="179" y="99"/>
                    <a:pt x="179" y="99"/>
                  </a:cubicBezTo>
                  <a:cubicBezTo>
                    <a:pt x="185" y="99"/>
                    <a:pt x="190" y="102"/>
                    <a:pt x="190" y="105"/>
                  </a:cubicBezTo>
                  <a:cubicBezTo>
                    <a:pt x="190" y="131"/>
                    <a:pt x="190" y="131"/>
                    <a:pt x="190" y="131"/>
                  </a:cubicBezTo>
                  <a:cubicBezTo>
                    <a:pt x="190" y="135"/>
                    <a:pt x="185" y="137"/>
                    <a:pt x="179" y="137"/>
                  </a:cubicBezTo>
                  <a:cubicBezTo>
                    <a:pt x="10" y="137"/>
                    <a:pt x="10" y="137"/>
                    <a:pt x="10" y="137"/>
                  </a:cubicBezTo>
                  <a:cubicBezTo>
                    <a:pt x="5" y="137"/>
                    <a:pt x="0" y="135"/>
                    <a:pt x="0" y="131"/>
                  </a:cubicBezTo>
                  <a:cubicBezTo>
                    <a:pt x="0" y="105"/>
                    <a:pt x="0" y="105"/>
                    <a:pt x="0" y="105"/>
                  </a:cubicBezTo>
                  <a:cubicBezTo>
                    <a:pt x="0" y="102"/>
                    <a:pt x="5" y="99"/>
                    <a:pt x="10" y="99"/>
                  </a:cubicBezTo>
                  <a:close/>
                  <a:moveTo>
                    <a:pt x="10" y="50"/>
                  </a:moveTo>
                  <a:cubicBezTo>
                    <a:pt x="179" y="50"/>
                    <a:pt x="179" y="50"/>
                    <a:pt x="179" y="50"/>
                  </a:cubicBezTo>
                  <a:cubicBezTo>
                    <a:pt x="185" y="50"/>
                    <a:pt x="190" y="52"/>
                    <a:pt x="190" y="56"/>
                  </a:cubicBezTo>
                  <a:cubicBezTo>
                    <a:pt x="190" y="82"/>
                    <a:pt x="190" y="82"/>
                    <a:pt x="190" y="82"/>
                  </a:cubicBezTo>
                  <a:cubicBezTo>
                    <a:pt x="190" y="85"/>
                    <a:pt x="185" y="88"/>
                    <a:pt x="179" y="88"/>
                  </a:cubicBezTo>
                  <a:cubicBezTo>
                    <a:pt x="10" y="88"/>
                    <a:pt x="10" y="88"/>
                    <a:pt x="10" y="88"/>
                  </a:cubicBezTo>
                  <a:cubicBezTo>
                    <a:pt x="5" y="88"/>
                    <a:pt x="0" y="85"/>
                    <a:pt x="0" y="82"/>
                  </a:cubicBezTo>
                  <a:cubicBezTo>
                    <a:pt x="0" y="56"/>
                    <a:pt x="0" y="56"/>
                    <a:pt x="0" y="56"/>
                  </a:cubicBezTo>
                  <a:cubicBezTo>
                    <a:pt x="0" y="52"/>
                    <a:pt x="5" y="50"/>
                    <a:pt x="10" y="50"/>
                  </a:cubicBezTo>
                  <a:close/>
                  <a:moveTo>
                    <a:pt x="10" y="0"/>
                  </a:moveTo>
                  <a:cubicBezTo>
                    <a:pt x="179" y="0"/>
                    <a:pt x="179" y="0"/>
                    <a:pt x="179" y="0"/>
                  </a:cubicBezTo>
                  <a:cubicBezTo>
                    <a:pt x="185" y="0"/>
                    <a:pt x="190" y="3"/>
                    <a:pt x="190" y="7"/>
                  </a:cubicBezTo>
                  <a:cubicBezTo>
                    <a:pt x="190" y="32"/>
                    <a:pt x="190" y="32"/>
                    <a:pt x="190" y="32"/>
                  </a:cubicBezTo>
                  <a:cubicBezTo>
                    <a:pt x="190" y="36"/>
                    <a:pt x="185" y="39"/>
                    <a:pt x="179" y="39"/>
                  </a:cubicBezTo>
                  <a:cubicBezTo>
                    <a:pt x="10" y="39"/>
                    <a:pt x="10" y="39"/>
                    <a:pt x="10" y="39"/>
                  </a:cubicBezTo>
                  <a:cubicBezTo>
                    <a:pt x="5" y="39"/>
                    <a:pt x="0" y="36"/>
                    <a:pt x="0" y="32"/>
                  </a:cubicBezTo>
                  <a:cubicBezTo>
                    <a:pt x="0" y="7"/>
                    <a:pt x="0" y="7"/>
                    <a:pt x="0" y="7"/>
                  </a:cubicBezTo>
                  <a:cubicBezTo>
                    <a:pt x="0" y="3"/>
                    <a:pt x="5" y="0"/>
                    <a:pt x="10" y="0"/>
                  </a:cubicBez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grpSp>
      <p:sp>
        <p:nvSpPr>
          <p:cNvPr id="181" name="Line 58"/>
          <p:cNvSpPr>
            <a:spLocks noChangeShapeType="1"/>
          </p:cNvSpPr>
          <p:nvPr/>
        </p:nvSpPr>
        <p:spPr bwMode="auto">
          <a:xfrm flipH="1">
            <a:off x="4628827" y="2360093"/>
            <a:ext cx="543899" cy="0"/>
          </a:xfrm>
          <a:prstGeom prst="line">
            <a:avLst/>
          </a:prstGeom>
          <a:ln w="254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lIns="58280" tIns="29139" rIns="58280" bIns="29139"/>
          <a:lstStyle/>
          <a:p>
            <a:pPr defTabSz="699455"/>
            <a:endParaRPr lang="en-AU" sz="1326" kern="0" dirty="0">
              <a:solidFill>
                <a:prstClr val="black"/>
              </a:solidFill>
            </a:endParaRPr>
          </a:p>
        </p:txBody>
      </p:sp>
      <p:grpSp>
        <p:nvGrpSpPr>
          <p:cNvPr id="57" name="Group 56"/>
          <p:cNvGrpSpPr/>
          <p:nvPr/>
        </p:nvGrpSpPr>
        <p:grpSpPr>
          <a:xfrm>
            <a:off x="5343026" y="1929064"/>
            <a:ext cx="575557" cy="691210"/>
            <a:chOff x="5345933" y="2412693"/>
            <a:chExt cx="575638" cy="691309"/>
          </a:xfrm>
        </p:grpSpPr>
        <p:sp>
          <p:nvSpPr>
            <p:cNvPr id="52" name="Rectangle 51"/>
            <p:cNvSpPr/>
            <p:nvPr/>
          </p:nvSpPr>
          <p:spPr bwMode="auto">
            <a:xfrm>
              <a:off x="5450595" y="2610998"/>
              <a:ext cx="366310" cy="3415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p:cNvCxnSpPr/>
            <p:nvPr/>
          </p:nvCxnSpPr>
          <p:spPr>
            <a:xfrm>
              <a:off x="5629619" y="2517357"/>
              <a:ext cx="0" cy="7987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5629619" y="2949769"/>
              <a:ext cx="0" cy="7987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5570400" y="2412693"/>
              <a:ext cx="118438" cy="11843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rot="2700000">
              <a:off x="5586773" y="2569529"/>
              <a:ext cx="85692" cy="8569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5567650" y="3004850"/>
              <a:ext cx="123939" cy="9915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5345933" y="2655066"/>
              <a:ext cx="212074" cy="12118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5345933" y="2795531"/>
              <a:ext cx="212074" cy="12118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5709497" y="2723921"/>
              <a:ext cx="212074" cy="12118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86" name="Straight Connector 185"/>
          <p:cNvCxnSpPr>
            <a:stCxn id="95" idx="0"/>
          </p:cNvCxnSpPr>
          <p:nvPr/>
        </p:nvCxnSpPr>
        <p:spPr>
          <a:xfrm flipH="1" flipV="1">
            <a:off x="5620170" y="2879543"/>
            <a:ext cx="10634" cy="59398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2498447" y="3243703"/>
            <a:ext cx="1559928" cy="1212743"/>
            <a:chOff x="2497919" y="3726180"/>
            <a:chExt cx="1560149" cy="1212915"/>
          </a:xfrm>
        </p:grpSpPr>
        <p:cxnSp>
          <p:nvCxnSpPr>
            <p:cNvPr id="83" name="Elbow Connector 82"/>
            <p:cNvCxnSpPr/>
            <p:nvPr/>
          </p:nvCxnSpPr>
          <p:spPr>
            <a:xfrm rot="10800000">
              <a:off x="2497919" y="3726180"/>
              <a:ext cx="1560149" cy="545470"/>
            </a:xfrm>
            <a:prstGeom prst="bentConnector3">
              <a:avLst>
                <a:gd name="adj1" fmla="val 50000"/>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p:nvPr/>
          </p:nvCxnSpPr>
          <p:spPr>
            <a:xfrm rot="10800000" flipV="1">
              <a:off x="2497919" y="4393625"/>
              <a:ext cx="1560149" cy="545470"/>
            </a:xfrm>
            <a:prstGeom prst="bentConnector3">
              <a:avLst>
                <a:gd name="adj1" fmla="val 50000"/>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1598388" y="4309085"/>
            <a:ext cx="842589" cy="314199"/>
            <a:chOff x="-149225" y="4941888"/>
            <a:chExt cx="1698625" cy="633413"/>
          </a:xfrm>
          <a:solidFill>
            <a:schemeClr val="tx1">
              <a:lumMod val="50000"/>
              <a:lumOff val="50000"/>
            </a:schemeClr>
          </a:solidFill>
        </p:grpSpPr>
        <p:sp>
          <p:nvSpPr>
            <p:cNvPr id="75" name="Freeform 21"/>
            <p:cNvSpPr>
              <a:spLocks noEditPoints="1"/>
            </p:cNvSpPr>
            <p:nvPr/>
          </p:nvSpPr>
          <p:spPr bwMode="auto">
            <a:xfrm>
              <a:off x="-73025" y="5018088"/>
              <a:ext cx="1546225" cy="481013"/>
            </a:xfrm>
            <a:custGeom>
              <a:avLst/>
              <a:gdLst>
                <a:gd name="T0" fmla="*/ 394 w 410"/>
                <a:gd name="T1" fmla="*/ 0 h 126"/>
                <a:gd name="T2" fmla="*/ 16 w 410"/>
                <a:gd name="T3" fmla="*/ 0 h 126"/>
                <a:gd name="T4" fmla="*/ 0 w 410"/>
                <a:gd name="T5" fmla="*/ 16 h 126"/>
                <a:gd name="T6" fmla="*/ 0 w 410"/>
                <a:gd name="T7" fmla="*/ 111 h 126"/>
                <a:gd name="T8" fmla="*/ 16 w 410"/>
                <a:gd name="T9" fmla="*/ 126 h 126"/>
                <a:gd name="T10" fmla="*/ 394 w 410"/>
                <a:gd name="T11" fmla="*/ 126 h 126"/>
                <a:gd name="T12" fmla="*/ 410 w 410"/>
                <a:gd name="T13" fmla="*/ 111 h 126"/>
                <a:gd name="T14" fmla="*/ 410 w 410"/>
                <a:gd name="T15" fmla="*/ 16 h 126"/>
                <a:gd name="T16" fmla="*/ 394 w 410"/>
                <a:gd name="T17" fmla="*/ 0 h 126"/>
                <a:gd name="T18" fmla="*/ 35 w 410"/>
                <a:gd name="T19" fmla="*/ 110 h 126"/>
                <a:gd name="T20" fmla="*/ 20 w 410"/>
                <a:gd name="T21" fmla="*/ 96 h 126"/>
                <a:gd name="T22" fmla="*/ 35 w 410"/>
                <a:gd name="T23" fmla="*/ 82 h 126"/>
                <a:gd name="T24" fmla="*/ 49 w 410"/>
                <a:gd name="T25" fmla="*/ 96 h 126"/>
                <a:gd name="T26" fmla="*/ 35 w 410"/>
                <a:gd name="T27" fmla="*/ 110 h 126"/>
                <a:gd name="T28" fmla="*/ 379 w 410"/>
                <a:gd name="T29" fmla="*/ 104 h 126"/>
                <a:gd name="T30" fmla="*/ 297 w 410"/>
                <a:gd name="T31" fmla="*/ 104 h 126"/>
                <a:gd name="T32" fmla="*/ 292 w 410"/>
                <a:gd name="T33" fmla="*/ 100 h 126"/>
                <a:gd name="T34" fmla="*/ 297 w 410"/>
                <a:gd name="T35" fmla="*/ 95 h 126"/>
                <a:gd name="T36" fmla="*/ 379 w 410"/>
                <a:gd name="T37" fmla="*/ 95 h 126"/>
                <a:gd name="T38" fmla="*/ 384 w 410"/>
                <a:gd name="T39" fmla="*/ 100 h 126"/>
                <a:gd name="T40" fmla="*/ 379 w 410"/>
                <a:gd name="T41" fmla="*/ 104 h 126"/>
                <a:gd name="T42" fmla="*/ 379 w 410"/>
                <a:gd name="T43" fmla="*/ 89 h 126"/>
                <a:gd name="T44" fmla="*/ 297 w 410"/>
                <a:gd name="T45" fmla="*/ 89 h 126"/>
                <a:gd name="T46" fmla="*/ 292 w 410"/>
                <a:gd name="T47" fmla="*/ 84 h 126"/>
                <a:gd name="T48" fmla="*/ 297 w 410"/>
                <a:gd name="T49" fmla="*/ 80 h 126"/>
                <a:gd name="T50" fmla="*/ 379 w 410"/>
                <a:gd name="T51" fmla="*/ 80 h 126"/>
                <a:gd name="T52" fmla="*/ 384 w 410"/>
                <a:gd name="T53" fmla="*/ 84 h 126"/>
                <a:gd name="T54" fmla="*/ 379 w 410"/>
                <a:gd name="T55" fmla="*/ 89 h 126"/>
                <a:gd name="T56" fmla="*/ 379 w 410"/>
                <a:gd name="T57" fmla="*/ 73 h 126"/>
                <a:gd name="T58" fmla="*/ 297 w 410"/>
                <a:gd name="T59" fmla="*/ 73 h 126"/>
                <a:gd name="T60" fmla="*/ 292 w 410"/>
                <a:gd name="T61" fmla="*/ 68 h 126"/>
                <a:gd name="T62" fmla="*/ 297 w 410"/>
                <a:gd name="T63" fmla="*/ 64 h 126"/>
                <a:gd name="T64" fmla="*/ 379 w 410"/>
                <a:gd name="T65" fmla="*/ 64 h 126"/>
                <a:gd name="T66" fmla="*/ 384 w 410"/>
                <a:gd name="T67" fmla="*/ 68 h 126"/>
                <a:gd name="T68" fmla="*/ 379 w 410"/>
                <a:gd name="T69"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0" h="126">
                  <a:moveTo>
                    <a:pt x="394" y="0"/>
                  </a:moveTo>
                  <a:cubicBezTo>
                    <a:pt x="16" y="0"/>
                    <a:pt x="16" y="0"/>
                    <a:pt x="16" y="0"/>
                  </a:cubicBezTo>
                  <a:cubicBezTo>
                    <a:pt x="7" y="0"/>
                    <a:pt x="0" y="7"/>
                    <a:pt x="0" y="16"/>
                  </a:cubicBezTo>
                  <a:cubicBezTo>
                    <a:pt x="0" y="111"/>
                    <a:pt x="0" y="111"/>
                    <a:pt x="0" y="111"/>
                  </a:cubicBezTo>
                  <a:cubicBezTo>
                    <a:pt x="0" y="119"/>
                    <a:pt x="7" y="126"/>
                    <a:pt x="16" y="126"/>
                  </a:cubicBezTo>
                  <a:cubicBezTo>
                    <a:pt x="394" y="126"/>
                    <a:pt x="394" y="126"/>
                    <a:pt x="394" y="126"/>
                  </a:cubicBezTo>
                  <a:cubicBezTo>
                    <a:pt x="402" y="126"/>
                    <a:pt x="410" y="119"/>
                    <a:pt x="410" y="111"/>
                  </a:cubicBezTo>
                  <a:cubicBezTo>
                    <a:pt x="410" y="16"/>
                    <a:pt x="410" y="16"/>
                    <a:pt x="410" y="16"/>
                  </a:cubicBezTo>
                  <a:cubicBezTo>
                    <a:pt x="410" y="7"/>
                    <a:pt x="402" y="0"/>
                    <a:pt x="394" y="0"/>
                  </a:cubicBezTo>
                  <a:close/>
                  <a:moveTo>
                    <a:pt x="35" y="110"/>
                  </a:moveTo>
                  <a:cubicBezTo>
                    <a:pt x="27" y="110"/>
                    <a:pt x="20" y="104"/>
                    <a:pt x="20" y="96"/>
                  </a:cubicBezTo>
                  <a:cubicBezTo>
                    <a:pt x="20" y="88"/>
                    <a:pt x="27" y="82"/>
                    <a:pt x="35" y="82"/>
                  </a:cubicBezTo>
                  <a:cubicBezTo>
                    <a:pt x="43" y="82"/>
                    <a:pt x="49" y="88"/>
                    <a:pt x="49" y="96"/>
                  </a:cubicBezTo>
                  <a:cubicBezTo>
                    <a:pt x="49" y="104"/>
                    <a:pt x="43" y="110"/>
                    <a:pt x="35" y="110"/>
                  </a:cubicBezTo>
                  <a:close/>
                  <a:moveTo>
                    <a:pt x="379" y="104"/>
                  </a:moveTo>
                  <a:cubicBezTo>
                    <a:pt x="297" y="104"/>
                    <a:pt x="297" y="104"/>
                    <a:pt x="297" y="104"/>
                  </a:cubicBezTo>
                  <a:cubicBezTo>
                    <a:pt x="294" y="104"/>
                    <a:pt x="292" y="102"/>
                    <a:pt x="292" y="100"/>
                  </a:cubicBezTo>
                  <a:cubicBezTo>
                    <a:pt x="292" y="97"/>
                    <a:pt x="294" y="95"/>
                    <a:pt x="297" y="95"/>
                  </a:cubicBezTo>
                  <a:cubicBezTo>
                    <a:pt x="379" y="95"/>
                    <a:pt x="379" y="95"/>
                    <a:pt x="379" y="95"/>
                  </a:cubicBezTo>
                  <a:cubicBezTo>
                    <a:pt x="382" y="95"/>
                    <a:pt x="384" y="97"/>
                    <a:pt x="384" y="100"/>
                  </a:cubicBezTo>
                  <a:cubicBezTo>
                    <a:pt x="384" y="102"/>
                    <a:pt x="382" y="104"/>
                    <a:pt x="379" y="104"/>
                  </a:cubicBezTo>
                  <a:close/>
                  <a:moveTo>
                    <a:pt x="379" y="89"/>
                  </a:moveTo>
                  <a:cubicBezTo>
                    <a:pt x="297" y="89"/>
                    <a:pt x="297" y="89"/>
                    <a:pt x="297" y="89"/>
                  </a:cubicBezTo>
                  <a:cubicBezTo>
                    <a:pt x="294" y="89"/>
                    <a:pt x="292" y="87"/>
                    <a:pt x="292" y="84"/>
                  </a:cubicBezTo>
                  <a:cubicBezTo>
                    <a:pt x="292" y="82"/>
                    <a:pt x="294" y="80"/>
                    <a:pt x="297" y="80"/>
                  </a:cubicBezTo>
                  <a:cubicBezTo>
                    <a:pt x="379" y="80"/>
                    <a:pt x="379" y="80"/>
                    <a:pt x="379" y="80"/>
                  </a:cubicBezTo>
                  <a:cubicBezTo>
                    <a:pt x="382" y="80"/>
                    <a:pt x="384" y="82"/>
                    <a:pt x="384" y="84"/>
                  </a:cubicBezTo>
                  <a:cubicBezTo>
                    <a:pt x="384" y="87"/>
                    <a:pt x="382" y="89"/>
                    <a:pt x="379" y="89"/>
                  </a:cubicBezTo>
                  <a:close/>
                  <a:moveTo>
                    <a:pt x="379" y="73"/>
                  </a:moveTo>
                  <a:cubicBezTo>
                    <a:pt x="297" y="73"/>
                    <a:pt x="297" y="73"/>
                    <a:pt x="297" y="73"/>
                  </a:cubicBezTo>
                  <a:cubicBezTo>
                    <a:pt x="294" y="73"/>
                    <a:pt x="292" y="71"/>
                    <a:pt x="292" y="68"/>
                  </a:cubicBezTo>
                  <a:cubicBezTo>
                    <a:pt x="292" y="66"/>
                    <a:pt x="294" y="64"/>
                    <a:pt x="297" y="64"/>
                  </a:cubicBezTo>
                  <a:cubicBezTo>
                    <a:pt x="379" y="64"/>
                    <a:pt x="379" y="64"/>
                    <a:pt x="379" y="64"/>
                  </a:cubicBezTo>
                  <a:cubicBezTo>
                    <a:pt x="382" y="64"/>
                    <a:pt x="384" y="66"/>
                    <a:pt x="384" y="68"/>
                  </a:cubicBezTo>
                  <a:cubicBezTo>
                    <a:pt x="384" y="71"/>
                    <a:pt x="382" y="73"/>
                    <a:pt x="3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sp>
          <p:nvSpPr>
            <p:cNvPr id="78" name="Freeform 22"/>
            <p:cNvSpPr>
              <a:spLocks noEditPoints="1"/>
            </p:cNvSpPr>
            <p:nvPr/>
          </p:nvSpPr>
          <p:spPr bwMode="auto">
            <a:xfrm>
              <a:off x="-149225" y="4941888"/>
              <a:ext cx="1698625" cy="633413"/>
            </a:xfrm>
            <a:custGeom>
              <a:avLst/>
              <a:gdLst>
                <a:gd name="T0" fmla="*/ 386 w 450"/>
                <a:gd name="T1" fmla="*/ 158 h 166"/>
                <a:gd name="T2" fmla="*/ 366 w 450"/>
                <a:gd name="T3" fmla="*/ 166 h 166"/>
                <a:gd name="T4" fmla="*/ 366 w 450"/>
                <a:gd name="T5" fmla="*/ 158 h 166"/>
                <a:gd name="T6" fmla="*/ 307 w 450"/>
                <a:gd name="T7" fmla="*/ 166 h 166"/>
                <a:gd name="T8" fmla="*/ 326 w 450"/>
                <a:gd name="T9" fmla="*/ 166 h 166"/>
                <a:gd name="T10" fmla="*/ 267 w 450"/>
                <a:gd name="T11" fmla="*/ 158 h 166"/>
                <a:gd name="T12" fmla="*/ 247 w 450"/>
                <a:gd name="T13" fmla="*/ 166 h 166"/>
                <a:gd name="T14" fmla="*/ 247 w 450"/>
                <a:gd name="T15" fmla="*/ 158 h 166"/>
                <a:gd name="T16" fmla="*/ 188 w 450"/>
                <a:gd name="T17" fmla="*/ 166 h 166"/>
                <a:gd name="T18" fmla="*/ 208 w 450"/>
                <a:gd name="T19" fmla="*/ 166 h 166"/>
                <a:gd name="T20" fmla="*/ 149 w 450"/>
                <a:gd name="T21" fmla="*/ 158 h 166"/>
                <a:gd name="T22" fmla="*/ 129 w 450"/>
                <a:gd name="T23" fmla="*/ 166 h 166"/>
                <a:gd name="T24" fmla="*/ 129 w 450"/>
                <a:gd name="T25" fmla="*/ 158 h 166"/>
                <a:gd name="T26" fmla="*/ 70 w 450"/>
                <a:gd name="T27" fmla="*/ 166 h 166"/>
                <a:gd name="T28" fmla="*/ 89 w 450"/>
                <a:gd name="T29" fmla="*/ 166 h 166"/>
                <a:gd name="T30" fmla="*/ 29 w 450"/>
                <a:gd name="T31" fmla="*/ 166 h 166"/>
                <a:gd name="T32" fmla="*/ 50 w 450"/>
                <a:gd name="T33" fmla="*/ 158 h 166"/>
                <a:gd name="T34" fmla="*/ 424 w 450"/>
                <a:gd name="T35" fmla="*/ 157 h 166"/>
                <a:gd name="T36" fmla="*/ 426 w 450"/>
                <a:gd name="T37" fmla="*/ 164 h 166"/>
                <a:gd name="T38" fmla="*/ 8 w 450"/>
                <a:gd name="T39" fmla="*/ 135 h 166"/>
                <a:gd name="T40" fmla="*/ 450 w 450"/>
                <a:gd name="T41" fmla="*/ 130 h 166"/>
                <a:gd name="T42" fmla="*/ 450 w 450"/>
                <a:gd name="T43" fmla="*/ 110 h 166"/>
                <a:gd name="T44" fmla="*/ 0 w 450"/>
                <a:gd name="T45" fmla="*/ 116 h 166"/>
                <a:gd name="T46" fmla="*/ 8 w 450"/>
                <a:gd name="T47" fmla="*/ 116 h 166"/>
                <a:gd name="T48" fmla="*/ 442 w 450"/>
                <a:gd name="T49" fmla="*/ 70 h 166"/>
                <a:gd name="T50" fmla="*/ 8 w 450"/>
                <a:gd name="T51" fmla="*/ 76 h 166"/>
                <a:gd name="T52" fmla="*/ 8 w 450"/>
                <a:gd name="T53" fmla="*/ 57 h 166"/>
                <a:gd name="T54" fmla="*/ 442 w 450"/>
                <a:gd name="T55" fmla="*/ 50 h 166"/>
                <a:gd name="T56" fmla="*/ 449 w 450"/>
                <a:gd name="T57" fmla="*/ 30 h 166"/>
                <a:gd name="T58" fmla="*/ 8 w 450"/>
                <a:gd name="T59" fmla="*/ 37 h 166"/>
                <a:gd name="T60" fmla="*/ 6 w 450"/>
                <a:gd name="T61" fmla="*/ 16 h 166"/>
                <a:gd name="T62" fmla="*/ 8 w 450"/>
                <a:gd name="T63" fmla="*/ 37 h 166"/>
                <a:gd name="T64" fmla="*/ 418 w 450"/>
                <a:gd name="T65" fmla="*/ 8 h 166"/>
                <a:gd name="T66" fmla="*/ 434 w 450"/>
                <a:gd name="T67" fmla="*/ 16 h 166"/>
                <a:gd name="T68" fmla="*/ 36 w 450"/>
                <a:gd name="T69" fmla="*/ 0 h 166"/>
                <a:gd name="T70" fmla="*/ 36 w 450"/>
                <a:gd name="T71" fmla="*/ 8 h 166"/>
                <a:gd name="T72" fmla="*/ 380 w 450"/>
                <a:gd name="T73" fmla="*/ 8 h 166"/>
                <a:gd name="T74" fmla="*/ 399 w 450"/>
                <a:gd name="T75" fmla="*/ 8 h 166"/>
                <a:gd name="T76" fmla="*/ 340 w 450"/>
                <a:gd name="T77" fmla="*/ 0 h 166"/>
                <a:gd name="T78" fmla="*/ 320 w 450"/>
                <a:gd name="T79" fmla="*/ 8 h 166"/>
                <a:gd name="T80" fmla="*/ 320 w 450"/>
                <a:gd name="T81" fmla="*/ 0 h 166"/>
                <a:gd name="T82" fmla="*/ 261 w 450"/>
                <a:gd name="T83" fmla="*/ 8 h 166"/>
                <a:gd name="T84" fmla="*/ 281 w 450"/>
                <a:gd name="T85" fmla="*/ 8 h 166"/>
                <a:gd name="T86" fmla="*/ 221 w 450"/>
                <a:gd name="T87" fmla="*/ 0 h 166"/>
                <a:gd name="T88" fmla="*/ 202 w 450"/>
                <a:gd name="T89" fmla="*/ 8 h 166"/>
                <a:gd name="T90" fmla="*/ 202 w 450"/>
                <a:gd name="T91" fmla="*/ 0 h 166"/>
                <a:gd name="T92" fmla="*/ 142 w 450"/>
                <a:gd name="T93" fmla="*/ 8 h 166"/>
                <a:gd name="T94" fmla="*/ 162 w 450"/>
                <a:gd name="T95" fmla="*/ 8 h 166"/>
                <a:gd name="T96" fmla="*/ 103 w 450"/>
                <a:gd name="T97" fmla="*/ 0 h 166"/>
                <a:gd name="T98" fmla="*/ 83 w 450"/>
                <a:gd name="T99" fmla="*/ 8 h 166"/>
                <a:gd name="T100" fmla="*/ 83 w 450"/>
                <a:gd name="T10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0" h="166">
                  <a:moveTo>
                    <a:pt x="406" y="166"/>
                  </a:moveTo>
                  <a:cubicBezTo>
                    <a:pt x="386" y="166"/>
                    <a:pt x="386" y="166"/>
                    <a:pt x="386" y="166"/>
                  </a:cubicBezTo>
                  <a:cubicBezTo>
                    <a:pt x="386" y="158"/>
                    <a:pt x="386" y="158"/>
                    <a:pt x="386" y="158"/>
                  </a:cubicBezTo>
                  <a:cubicBezTo>
                    <a:pt x="406" y="158"/>
                    <a:pt x="406" y="158"/>
                    <a:pt x="406" y="158"/>
                  </a:cubicBezTo>
                  <a:lnTo>
                    <a:pt x="406" y="166"/>
                  </a:lnTo>
                  <a:close/>
                  <a:moveTo>
                    <a:pt x="366" y="166"/>
                  </a:moveTo>
                  <a:cubicBezTo>
                    <a:pt x="346" y="166"/>
                    <a:pt x="346" y="166"/>
                    <a:pt x="346" y="166"/>
                  </a:cubicBezTo>
                  <a:cubicBezTo>
                    <a:pt x="346" y="158"/>
                    <a:pt x="346" y="158"/>
                    <a:pt x="346" y="158"/>
                  </a:cubicBezTo>
                  <a:cubicBezTo>
                    <a:pt x="366" y="158"/>
                    <a:pt x="366" y="158"/>
                    <a:pt x="366" y="158"/>
                  </a:cubicBezTo>
                  <a:lnTo>
                    <a:pt x="366" y="166"/>
                  </a:lnTo>
                  <a:close/>
                  <a:moveTo>
                    <a:pt x="326" y="166"/>
                  </a:moveTo>
                  <a:cubicBezTo>
                    <a:pt x="307" y="166"/>
                    <a:pt x="307" y="166"/>
                    <a:pt x="307" y="166"/>
                  </a:cubicBezTo>
                  <a:cubicBezTo>
                    <a:pt x="307" y="158"/>
                    <a:pt x="307" y="158"/>
                    <a:pt x="307" y="158"/>
                  </a:cubicBezTo>
                  <a:cubicBezTo>
                    <a:pt x="326" y="158"/>
                    <a:pt x="326" y="158"/>
                    <a:pt x="326" y="158"/>
                  </a:cubicBezTo>
                  <a:lnTo>
                    <a:pt x="326" y="166"/>
                  </a:lnTo>
                  <a:close/>
                  <a:moveTo>
                    <a:pt x="287" y="166"/>
                  </a:moveTo>
                  <a:cubicBezTo>
                    <a:pt x="267" y="166"/>
                    <a:pt x="267" y="166"/>
                    <a:pt x="267" y="166"/>
                  </a:cubicBezTo>
                  <a:cubicBezTo>
                    <a:pt x="267" y="158"/>
                    <a:pt x="267" y="158"/>
                    <a:pt x="267" y="158"/>
                  </a:cubicBezTo>
                  <a:cubicBezTo>
                    <a:pt x="287" y="158"/>
                    <a:pt x="287" y="158"/>
                    <a:pt x="287" y="158"/>
                  </a:cubicBezTo>
                  <a:lnTo>
                    <a:pt x="287" y="166"/>
                  </a:lnTo>
                  <a:close/>
                  <a:moveTo>
                    <a:pt x="247" y="166"/>
                  </a:moveTo>
                  <a:cubicBezTo>
                    <a:pt x="228" y="166"/>
                    <a:pt x="228" y="166"/>
                    <a:pt x="228" y="166"/>
                  </a:cubicBezTo>
                  <a:cubicBezTo>
                    <a:pt x="228" y="158"/>
                    <a:pt x="228" y="158"/>
                    <a:pt x="228" y="158"/>
                  </a:cubicBezTo>
                  <a:cubicBezTo>
                    <a:pt x="247" y="158"/>
                    <a:pt x="247" y="158"/>
                    <a:pt x="247" y="158"/>
                  </a:cubicBezTo>
                  <a:lnTo>
                    <a:pt x="247" y="166"/>
                  </a:lnTo>
                  <a:close/>
                  <a:moveTo>
                    <a:pt x="208" y="166"/>
                  </a:moveTo>
                  <a:cubicBezTo>
                    <a:pt x="188" y="166"/>
                    <a:pt x="188" y="166"/>
                    <a:pt x="188" y="166"/>
                  </a:cubicBezTo>
                  <a:cubicBezTo>
                    <a:pt x="188" y="158"/>
                    <a:pt x="188" y="158"/>
                    <a:pt x="188" y="158"/>
                  </a:cubicBezTo>
                  <a:cubicBezTo>
                    <a:pt x="208" y="158"/>
                    <a:pt x="208" y="158"/>
                    <a:pt x="208" y="158"/>
                  </a:cubicBezTo>
                  <a:lnTo>
                    <a:pt x="208" y="166"/>
                  </a:lnTo>
                  <a:close/>
                  <a:moveTo>
                    <a:pt x="168" y="166"/>
                  </a:moveTo>
                  <a:cubicBezTo>
                    <a:pt x="149" y="166"/>
                    <a:pt x="149" y="166"/>
                    <a:pt x="149" y="166"/>
                  </a:cubicBezTo>
                  <a:cubicBezTo>
                    <a:pt x="149" y="158"/>
                    <a:pt x="149" y="158"/>
                    <a:pt x="149" y="158"/>
                  </a:cubicBezTo>
                  <a:cubicBezTo>
                    <a:pt x="168" y="158"/>
                    <a:pt x="168" y="158"/>
                    <a:pt x="168" y="158"/>
                  </a:cubicBezTo>
                  <a:lnTo>
                    <a:pt x="168" y="166"/>
                  </a:lnTo>
                  <a:close/>
                  <a:moveTo>
                    <a:pt x="129" y="166"/>
                  </a:moveTo>
                  <a:cubicBezTo>
                    <a:pt x="109" y="166"/>
                    <a:pt x="109" y="166"/>
                    <a:pt x="109" y="166"/>
                  </a:cubicBezTo>
                  <a:cubicBezTo>
                    <a:pt x="109" y="158"/>
                    <a:pt x="109" y="158"/>
                    <a:pt x="109" y="158"/>
                  </a:cubicBezTo>
                  <a:cubicBezTo>
                    <a:pt x="129" y="158"/>
                    <a:pt x="129" y="158"/>
                    <a:pt x="129" y="158"/>
                  </a:cubicBezTo>
                  <a:lnTo>
                    <a:pt x="129" y="166"/>
                  </a:lnTo>
                  <a:close/>
                  <a:moveTo>
                    <a:pt x="89" y="166"/>
                  </a:moveTo>
                  <a:cubicBezTo>
                    <a:pt x="70" y="166"/>
                    <a:pt x="70" y="166"/>
                    <a:pt x="70" y="166"/>
                  </a:cubicBezTo>
                  <a:cubicBezTo>
                    <a:pt x="70" y="158"/>
                    <a:pt x="70" y="158"/>
                    <a:pt x="70" y="158"/>
                  </a:cubicBezTo>
                  <a:cubicBezTo>
                    <a:pt x="89" y="158"/>
                    <a:pt x="89" y="158"/>
                    <a:pt x="89" y="158"/>
                  </a:cubicBezTo>
                  <a:lnTo>
                    <a:pt x="89" y="166"/>
                  </a:lnTo>
                  <a:close/>
                  <a:moveTo>
                    <a:pt x="50" y="166"/>
                  </a:moveTo>
                  <a:cubicBezTo>
                    <a:pt x="36" y="166"/>
                    <a:pt x="36" y="166"/>
                    <a:pt x="36" y="166"/>
                  </a:cubicBezTo>
                  <a:cubicBezTo>
                    <a:pt x="34" y="166"/>
                    <a:pt x="31" y="166"/>
                    <a:pt x="29" y="166"/>
                  </a:cubicBezTo>
                  <a:cubicBezTo>
                    <a:pt x="31" y="158"/>
                    <a:pt x="31" y="158"/>
                    <a:pt x="31" y="158"/>
                  </a:cubicBezTo>
                  <a:cubicBezTo>
                    <a:pt x="32" y="158"/>
                    <a:pt x="34" y="158"/>
                    <a:pt x="36" y="158"/>
                  </a:cubicBezTo>
                  <a:cubicBezTo>
                    <a:pt x="50" y="158"/>
                    <a:pt x="50" y="158"/>
                    <a:pt x="50" y="158"/>
                  </a:cubicBezTo>
                  <a:lnTo>
                    <a:pt x="50" y="166"/>
                  </a:lnTo>
                  <a:close/>
                  <a:moveTo>
                    <a:pt x="426" y="164"/>
                  </a:moveTo>
                  <a:cubicBezTo>
                    <a:pt x="424" y="157"/>
                    <a:pt x="424" y="157"/>
                    <a:pt x="424" y="157"/>
                  </a:cubicBezTo>
                  <a:cubicBezTo>
                    <a:pt x="429" y="155"/>
                    <a:pt x="434" y="151"/>
                    <a:pt x="437" y="146"/>
                  </a:cubicBezTo>
                  <a:cubicBezTo>
                    <a:pt x="444" y="150"/>
                    <a:pt x="444" y="150"/>
                    <a:pt x="444" y="150"/>
                  </a:cubicBezTo>
                  <a:cubicBezTo>
                    <a:pt x="439" y="157"/>
                    <a:pt x="433" y="161"/>
                    <a:pt x="426" y="164"/>
                  </a:cubicBezTo>
                  <a:close/>
                  <a:moveTo>
                    <a:pt x="10" y="156"/>
                  </a:moveTo>
                  <a:cubicBezTo>
                    <a:pt x="5" y="150"/>
                    <a:pt x="1" y="144"/>
                    <a:pt x="0" y="136"/>
                  </a:cubicBezTo>
                  <a:cubicBezTo>
                    <a:pt x="8" y="135"/>
                    <a:pt x="8" y="135"/>
                    <a:pt x="8" y="135"/>
                  </a:cubicBezTo>
                  <a:cubicBezTo>
                    <a:pt x="9" y="141"/>
                    <a:pt x="12" y="146"/>
                    <a:pt x="16" y="150"/>
                  </a:cubicBezTo>
                  <a:lnTo>
                    <a:pt x="10" y="156"/>
                  </a:lnTo>
                  <a:close/>
                  <a:moveTo>
                    <a:pt x="450" y="130"/>
                  </a:moveTo>
                  <a:cubicBezTo>
                    <a:pt x="442" y="130"/>
                    <a:pt x="442" y="130"/>
                    <a:pt x="442" y="130"/>
                  </a:cubicBezTo>
                  <a:cubicBezTo>
                    <a:pt x="442" y="110"/>
                    <a:pt x="442" y="110"/>
                    <a:pt x="442" y="110"/>
                  </a:cubicBezTo>
                  <a:cubicBezTo>
                    <a:pt x="450" y="110"/>
                    <a:pt x="450" y="110"/>
                    <a:pt x="450" y="110"/>
                  </a:cubicBezTo>
                  <a:lnTo>
                    <a:pt x="450" y="130"/>
                  </a:lnTo>
                  <a:close/>
                  <a:moveTo>
                    <a:pt x="8" y="116"/>
                  </a:moveTo>
                  <a:cubicBezTo>
                    <a:pt x="0" y="116"/>
                    <a:pt x="0" y="116"/>
                    <a:pt x="0" y="116"/>
                  </a:cubicBezTo>
                  <a:cubicBezTo>
                    <a:pt x="0" y="96"/>
                    <a:pt x="0" y="96"/>
                    <a:pt x="0" y="96"/>
                  </a:cubicBezTo>
                  <a:cubicBezTo>
                    <a:pt x="8" y="96"/>
                    <a:pt x="8" y="96"/>
                    <a:pt x="8" y="96"/>
                  </a:cubicBezTo>
                  <a:lnTo>
                    <a:pt x="8" y="116"/>
                  </a:lnTo>
                  <a:close/>
                  <a:moveTo>
                    <a:pt x="450" y="90"/>
                  </a:moveTo>
                  <a:cubicBezTo>
                    <a:pt x="442" y="90"/>
                    <a:pt x="442" y="90"/>
                    <a:pt x="442" y="90"/>
                  </a:cubicBezTo>
                  <a:cubicBezTo>
                    <a:pt x="442" y="70"/>
                    <a:pt x="442" y="70"/>
                    <a:pt x="442" y="70"/>
                  </a:cubicBezTo>
                  <a:cubicBezTo>
                    <a:pt x="450" y="70"/>
                    <a:pt x="450" y="70"/>
                    <a:pt x="450" y="70"/>
                  </a:cubicBezTo>
                  <a:lnTo>
                    <a:pt x="450" y="90"/>
                  </a:lnTo>
                  <a:close/>
                  <a:moveTo>
                    <a:pt x="8" y="76"/>
                  </a:moveTo>
                  <a:cubicBezTo>
                    <a:pt x="0" y="76"/>
                    <a:pt x="0" y="76"/>
                    <a:pt x="0" y="76"/>
                  </a:cubicBezTo>
                  <a:cubicBezTo>
                    <a:pt x="0" y="57"/>
                    <a:pt x="0" y="57"/>
                    <a:pt x="0" y="57"/>
                  </a:cubicBezTo>
                  <a:cubicBezTo>
                    <a:pt x="8" y="57"/>
                    <a:pt x="8" y="57"/>
                    <a:pt x="8" y="57"/>
                  </a:cubicBezTo>
                  <a:lnTo>
                    <a:pt x="8" y="76"/>
                  </a:lnTo>
                  <a:close/>
                  <a:moveTo>
                    <a:pt x="450" y="50"/>
                  </a:moveTo>
                  <a:cubicBezTo>
                    <a:pt x="442" y="50"/>
                    <a:pt x="442" y="50"/>
                    <a:pt x="442" y="50"/>
                  </a:cubicBezTo>
                  <a:cubicBezTo>
                    <a:pt x="442" y="36"/>
                    <a:pt x="442" y="36"/>
                    <a:pt x="442" y="36"/>
                  </a:cubicBezTo>
                  <a:cubicBezTo>
                    <a:pt x="442" y="34"/>
                    <a:pt x="442" y="33"/>
                    <a:pt x="441" y="31"/>
                  </a:cubicBezTo>
                  <a:cubicBezTo>
                    <a:pt x="449" y="30"/>
                    <a:pt x="449" y="30"/>
                    <a:pt x="449" y="30"/>
                  </a:cubicBezTo>
                  <a:cubicBezTo>
                    <a:pt x="449" y="32"/>
                    <a:pt x="450" y="34"/>
                    <a:pt x="450" y="36"/>
                  </a:cubicBezTo>
                  <a:lnTo>
                    <a:pt x="450" y="50"/>
                  </a:lnTo>
                  <a:close/>
                  <a:moveTo>
                    <a:pt x="8" y="37"/>
                  </a:moveTo>
                  <a:cubicBezTo>
                    <a:pt x="0" y="37"/>
                    <a:pt x="0" y="37"/>
                    <a:pt x="0" y="37"/>
                  </a:cubicBezTo>
                  <a:cubicBezTo>
                    <a:pt x="0" y="36"/>
                    <a:pt x="0" y="36"/>
                    <a:pt x="0" y="36"/>
                  </a:cubicBezTo>
                  <a:cubicBezTo>
                    <a:pt x="0" y="29"/>
                    <a:pt x="2" y="22"/>
                    <a:pt x="6" y="16"/>
                  </a:cubicBezTo>
                  <a:cubicBezTo>
                    <a:pt x="12" y="20"/>
                    <a:pt x="12" y="20"/>
                    <a:pt x="12" y="20"/>
                  </a:cubicBezTo>
                  <a:cubicBezTo>
                    <a:pt x="9" y="25"/>
                    <a:pt x="8" y="30"/>
                    <a:pt x="8" y="36"/>
                  </a:cubicBezTo>
                  <a:lnTo>
                    <a:pt x="8" y="37"/>
                  </a:lnTo>
                  <a:close/>
                  <a:moveTo>
                    <a:pt x="434" y="16"/>
                  </a:moveTo>
                  <a:cubicBezTo>
                    <a:pt x="433" y="16"/>
                    <a:pt x="433" y="16"/>
                    <a:pt x="433" y="16"/>
                  </a:cubicBezTo>
                  <a:cubicBezTo>
                    <a:pt x="429" y="12"/>
                    <a:pt x="424" y="9"/>
                    <a:pt x="418" y="8"/>
                  </a:cubicBezTo>
                  <a:cubicBezTo>
                    <a:pt x="420" y="0"/>
                    <a:pt x="420" y="0"/>
                    <a:pt x="420" y="0"/>
                  </a:cubicBezTo>
                  <a:cubicBezTo>
                    <a:pt x="427" y="2"/>
                    <a:pt x="434" y="5"/>
                    <a:pt x="439" y="10"/>
                  </a:cubicBezTo>
                  <a:lnTo>
                    <a:pt x="434" y="16"/>
                  </a:lnTo>
                  <a:close/>
                  <a:moveTo>
                    <a:pt x="26" y="10"/>
                  </a:moveTo>
                  <a:cubicBezTo>
                    <a:pt x="23" y="2"/>
                    <a:pt x="23" y="2"/>
                    <a:pt x="23" y="2"/>
                  </a:cubicBezTo>
                  <a:cubicBezTo>
                    <a:pt x="27" y="1"/>
                    <a:pt x="31" y="0"/>
                    <a:pt x="36" y="0"/>
                  </a:cubicBezTo>
                  <a:cubicBezTo>
                    <a:pt x="44" y="0"/>
                    <a:pt x="44" y="0"/>
                    <a:pt x="44" y="0"/>
                  </a:cubicBezTo>
                  <a:cubicBezTo>
                    <a:pt x="44" y="8"/>
                    <a:pt x="44" y="8"/>
                    <a:pt x="44" y="8"/>
                  </a:cubicBezTo>
                  <a:cubicBezTo>
                    <a:pt x="36" y="8"/>
                    <a:pt x="36" y="8"/>
                    <a:pt x="36" y="8"/>
                  </a:cubicBezTo>
                  <a:cubicBezTo>
                    <a:pt x="32" y="8"/>
                    <a:pt x="29" y="8"/>
                    <a:pt x="26" y="10"/>
                  </a:cubicBezTo>
                  <a:close/>
                  <a:moveTo>
                    <a:pt x="399" y="8"/>
                  </a:moveTo>
                  <a:cubicBezTo>
                    <a:pt x="380" y="8"/>
                    <a:pt x="380" y="8"/>
                    <a:pt x="380" y="8"/>
                  </a:cubicBezTo>
                  <a:cubicBezTo>
                    <a:pt x="380" y="0"/>
                    <a:pt x="380" y="0"/>
                    <a:pt x="380" y="0"/>
                  </a:cubicBezTo>
                  <a:cubicBezTo>
                    <a:pt x="399" y="0"/>
                    <a:pt x="399" y="0"/>
                    <a:pt x="399" y="0"/>
                  </a:cubicBezTo>
                  <a:lnTo>
                    <a:pt x="399" y="8"/>
                  </a:lnTo>
                  <a:close/>
                  <a:moveTo>
                    <a:pt x="360" y="8"/>
                  </a:moveTo>
                  <a:cubicBezTo>
                    <a:pt x="340" y="8"/>
                    <a:pt x="340" y="8"/>
                    <a:pt x="340" y="8"/>
                  </a:cubicBezTo>
                  <a:cubicBezTo>
                    <a:pt x="340" y="0"/>
                    <a:pt x="340" y="0"/>
                    <a:pt x="340" y="0"/>
                  </a:cubicBezTo>
                  <a:cubicBezTo>
                    <a:pt x="360" y="0"/>
                    <a:pt x="360" y="0"/>
                    <a:pt x="360" y="0"/>
                  </a:cubicBezTo>
                  <a:lnTo>
                    <a:pt x="360" y="8"/>
                  </a:lnTo>
                  <a:close/>
                  <a:moveTo>
                    <a:pt x="320" y="8"/>
                  </a:moveTo>
                  <a:cubicBezTo>
                    <a:pt x="301" y="8"/>
                    <a:pt x="301" y="8"/>
                    <a:pt x="301" y="8"/>
                  </a:cubicBezTo>
                  <a:cubicBezTo>
                    <a:pt x="301" y="0"/>
                    <a:pt x="301" y="0"/>
                    <a:pt x="301" y="0"/>
                  </a:cubicBezTo>
                  <a:cubicBezTo>
                    <a:pt x="320" y="0"/>
                    <a:pt x="320" y="0"/>
                    <a:pt x="320" y="0"/>
                  </a:cubicBezTo>
                  <a:lnTo>
                    <a:pt x="320" y="8"/>
                  </a:lnTo>
                  <a:close/>
                  <a:moveTo>
                    <a:pt x="281" y="8"/>
                  </a:moveTo>
                  <a:cubicBezTo>
                    <a:pt x="261" y="8"/>
                    <a:pt x="261" y="8"/>
                    <a:pt x="261" y="8"/>
                  </a:cubicBezTo>
                  <a:cubicBezTo>
                    <a:pt x="261" y="0"/>
                    <a:pt x="261" y="0"/>
                    <a:pt x="261" y="0"/>
                  </a:cubicBezTo>
                  <a:cubicBezTo>
                    <a:pt x="281" y="0"/>
                    <a:pt x="281" y="0"/>
                    <a:pt x="281" y="0"/>
                  </a:cubicBezTo>
                  <a:lnTo>
                    <a:pt x="281" y="8"/>
                  </a:lnTo>
                  <a:close/>
                  <a:moveTo>
                    <a:pt x="241" y="8"/>
                  </a:moveTo>
                  <a:cubicBezTo>
                    <a:pt x="221" y="8"/>
                    <a:pt x="221" y="8"/>
                    <a:pt x="221" y="8"/>
                  </a:cubicBezTo>
                  <a:cubicBezTo>
                    <a:pt x="221" y="0"/>
                    <a:pt x="221" y="0"/>
                    <a:pt x="221" y="0"/>
                  </a:cubicBezTo>
                  <a:cubicBezTo>
                    <a:pt x="241" y="0"/>
                    <a:pt x="241" y="0"/>
                    <a:pt x="241" y="0"/>
                  </a:cubicBezTo>
                  <a:lnTo>
                    <a:pt x="241" y="8"/>
                  </a:lnTo>
                  <a:close/>
                  <a:moveTo>
                    <a:pt x="202" y="8"/>
                  </a:moveTo>
                  <a:cubicBezTo>
                    <a:pt x="182" y="8"/>
                    <a:pt x="182" y="8"/>
                    <a:pt x="182" y="8"/>
                  </a:cubicBezTo>
                  <a:cubicBezTo>
                    <a:pt x="182" y="0"/>
                    <a:pt x="182" y="0"/>
                    <a:pt x="182" y="0"/>
                  </a:cubicBezTo>
                  <a:cubicBezTo>
                    <a:pt x="202" y="0"/>
                    <a:pt x="202" y="0"/>
                    <a:pt x="202" y="0"/>
                  </a:cubicBezTo>
                  <a:lnTo>
                    <a:pt x="202" y="8"/>
                  </a:lnTo>
                  <a:close/>
                  <a:moveTo>
                    <a:pt x="162" y="8"/>
                  </a:moveTo>
                  <a:cubicBezTo>
                    <a:pt x="142" y="8"/>
                    <a:pt x="142" y="8"/>
                    <a:pt x="142" y="8"/>
                  </a:cubicBezTo>
                  <a:cubicBezTo>
                    <a:pt x="142" y="0"/>
                    <a:pt x="142" y="0"/>
                    <a:pt x="142" y="0"/>
                  </a:cubicBezTo>
                  <a:cubicBezTo>
                    <a:pt x="162" y="0"/>
                    <a:pt x="162" y="0"/>
                    <a:pt x="162" y="0"/>
                  </a:cubicBezTo>
                  <a:lnTo>
                    <a:pt x="162" y="8"/>
                  </a:lnTo>
                  <a:close/>
                  <a:moveTo>
                    <a:pt x="123" y="8"/>
                  </a:moveTo>
                  <a:cubicBezTo>
                    <a:pt x="103" y="8"/>
                    <a:pt x="103" y="8"/>
                    <a:pt x="103" y="8"/>
                  </a:cubicBezTo>
                  <a:cubicBezTo>
                    <a:pt x="103" y="0"/>
                    <a:pt x="103" y="0"/>
                    <a:pt x="103" y="0"/>
                  </a:cubicBezTo>
                  <a:cubicBezTo>
                    <a:pt x="123" y="0"/>
                    <a:pt x="123" y="0"/>
                    <a:pt x="123" y="0"/>
                  </a:cubicBezTo>
                  <a:lnTo>
                    <a:pt x="123" y="8"/>
                  </a:lnTo>
                  <a:close/>
                  <a:moveTo>
                    <a:pt x="83" y="8"/>
                  </a:moveTo>
                  <a:cubicBezTo>
                    <a:pt x="63" y="8"/>
                    <a:pt x="63" y="8"/>
                    <a:pt x="63" y="8"/>
                  </a:cubicBezTo>
                  <a:cubicBezTo>
                    <a:pt x="63" y="0"/>
                    <a:pt x="63" y="0"/>
                    <a:pt x="63" y="0"/>
                  </a:cubicBezTo>
                  <a:cubicBezTo>
                    <a:pt x="83" y="0"/>
                    <a:pt x="83" y="0"/>
                    <a:pt x="83" y="0"/>
                  </a:cubicBezTo>
                  <a:lnTo>
                    <a:pt x="8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grpSp>
      <p:cxnSp>
        <p:nvCxnSpPr>
          <p:cNvPr id="189" name="Elbow Connector 188"/>
          <p:cNvCxnSpPr/>
          <p:nvPr/>
        </p:nvCxnSpPr>
        <p:spPr>
          <a:xfrm rot="5400000">
            <a:off x="4832256" y="4417037"/>
            <a:ext cx="934568" cy="545392"/>
          </a:xfrm>
          <a:prstGeom prst="bentConnector3">
            <a:avLst>
              <a:gd name="adj1" fmla="val 50000"/>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Elbow Connector 189"/>
          <p:cNvCxnSpPr/>
          <p:nvPr/>
        </p:nvCxnSpPr>
        <p:spPr>
          <a:xfrm rot="5400000" flipV="1">
            <a:off x="5499606" y="4417036"/>
            <a:ext cx="934568" cy="545392"/>
          </a:xfrm>
          <a:prstGeom prst="bentConnector3">
            <a:avLst>
              <a:gd name="adj1" fmla="val 50000"/>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0" name="Group 209"/>
          <p:cNvGrpSpPr/>
          <p:nvPr/>
        </p:nvGrpSpPr>
        <p:grpSpPr>
          <a:xfrm>
            <a:off x="3842182" y="4225862"/>
            <a:ext cx="1623853" cy="911038"/>
            <a:chOff x="3841845" y="4708478"/>
            <a:chExt cx="1624083" cy="911167"/>
          </a:xfrm>
        </p:grpSpPr>
        <p:cxnSp>
          <p:nvCxnSpPr>
            <p:cNvPr id="204" name="Straight Connector 203"/>
            <p:cNvCxnSpPr/>
            <p:nvPr/>
          </p:nvCxnSpPr>
          <p:spPr>
            <a:xfrm>
              <a:off x="5465928" y="4708478"/>
              <a:ext cx="0" cy="344606"/>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3841845" y="5053084"/>
              <a:ext cx="1596788" cy="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3845257" y="5033734"/>
              <a:ext cx="4601" cy="585911"/>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rot="10800000" flipV="1">
            <a:off x="5802357" y="4225862"/>
            <a:ext cx="1623853" cy="923562"/>
            <a:chOff x="3841845" y="4708478"/>
            <a:chExt cx="1624083" cy="923693"/>
          </a:xfrm>
        </p:grpSpPr>
        <p:cxnSp>
          <p:nvCxnSpPr>
            <p:cNvPr id="212" name="Straight Connector 211"/>
            <p:cNvCxnSpPr/>
            <p:nvPr/>
          </p:nvCxnSpPr>
          <p:spPr>
            <a:xfrm>
              <a:off x="5465928" y="4708478"/>
              <a:ext cx="0" cy="344606"/>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3841845" y="5053084"/>
              <a:ext cx="1596788" cy="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3845257" y="5046260"/>
              <a:ext cx="4601" cy="585911"/>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p:nvGrpSpPr>
        <p:grpSpPr>
          <a:xfrm>
            <a:off x="8188478" y="3450032"/>
            <a:ext cx="387296" cy="599990"/>
            <a:chOff x="8514373" y="3798723"/>
            <a:chExt cx="387350" cy="600075"/>
          </a:xfrm>
        </p:grpSpPr>
        <p:sp>
          <p:nvSpPr>
            <p:cNvPr id="219" name="Freeform 21"/>
            <p:cNvSpPr>
              <a:spLocks noEditPoints="1"/>
            </p:cNvSpPr>
            <p:nvPr/>
          </p:nvSpPr>
          <p:spPr bwMode="auto">
            <a:xfrm>
              <a:off x="8514373" y="4040023"/>
              <a:ext cx="242888" cy="358775"/>
            </a:xfrm>
            <a:custGeom>
              <a:avLst/>
              <a:gdLst>
                <a:gd name="T0" fmla="*/ 0 w 153"/>
                <a:gd name="T1" fmla="*/ 0 h 226"/>
                <a:gd name="T2" fmla="*/ 0 w 153"/>
                <a:gd name="T3" fmla="*/ 226 h 226"/>
                <a:gd name="T4" fmla="*/ 153 w 153"/>
                <a:gd name="T5" fmla="*/ 226 h 226"/>
                <a:gd name="T6" fmla="*/ 153 w 153"/>
                <a:gd name="T7" fmla="*/ 0 h 226"/>
                <a:gd name="T8" fmla="*/ 0 w 153"/>
                <a:gd name="T9" fmla="*/ 0 h 226"/>
                <a:gd name="T10" fmla="*/ 66 w 153"/>
                <a:gd name="T11" fmla="*/ 210 h 226"/>
                <a:gd name="T12" fmla="*/ 29 w 153"/>
                <a:gd name="T13" fmla="*/ 210 h 226"/>
                <a:gd name="T14" fmla="*/ 29 w 153"/>
                <a:gd name="T15" fmla="*/ 173 h 226"/>
                <a:gd name="T16" fmla="*/ 66 w 153"/>
                <a:gd name="T17" fmla="*/ 173 h 226"/>
                <a:gd name="T18" fmla="*/ 66 w 153"/>
                <a:gd name="T19" fmla="*/ 210 h 226"/>
                <a:gd name="T20" fmla="*/ 66 w 153"/>
                <a:gd name="T21" fmla="*/ 159 h 226"/>
                <a:gd name="T22" fmla="*/ 29 w 153"/>
                <a:gd name="T23" fmla="*/ 159 h 226"/>
                <a:gd name="T24" fmla="*/ 29 w 153"/>
                <a:gd name="T25" fmla="*/ 123 h 226"/>
                <a:gd name="T26" fmla="*/ 66 w 153"/>
                <a:gd name="T27" fmla="*/ 123 h 226"/>
                <a:gd name="T28" fmla="*/ 66 w 153"/>
                <a:gd name="T29" fmla="*/ 159 h 226"/>
                <a:gd name="T30" fmla="*/ 66 w 153"/>
                <a:gd name="T31" fmla="*/ 108 h 226"/>
                <a:gd name="T32" fmla="*/ 29 w 153"/>
                <a:gd name="T33" fmla="*/ 108 h 226"/>
                <a:gd name="T34" fmla="*/ 29 w 153"/>
                <a:gd name="T35" fmla="*/ 72 h 226"/>
                <a:gd name="T36" fmla="*/ 66 w 153"/>
                <a:gd name="T37" fmla="*/ 72 h 226"/>
                <a:gd name="T38" fmla="*/ 66 w 153"/>
                <a:gd name="T39" fmla="*/ 108 h 226"/>
                <a:gd name="T40" fmla="*/ 66 w 153"/>
                <a:gd name="T41" fmla="*/ 58 h 226"/>
                <a:gd name="T42" fmla="*/ 29 w 153"/>
                <a:gd name="T43" fmla="*/ 58 h 226"/>
                <a:gd name="T44" fmla="*/ 29 w 153"/>
                <a:gd name="T45" fmla="*/ 22 h 226"/>
                <a:gd name="T46" fmla="*/ 66 w 153"/>
                <a:gd name="T47" fmla="*/ 22 h 226"/>
                <a:gd name="T48" fmla="*/ 66 w 153"/>
                <a:gd name="T49" fmla="*/ 58 h 226"/>
                <a:gd name="T50" fmla="*/ 122 w 153"/>
                <a:gd name="T51" fmla="*/ 210 h 226"/>
                <a:gd name="T52" fmla="*/ 85 w 153"/>
                <a:gd name="T53" fmla="*/ 210 h 226"/>
                <a:gd name="T54" fmla="*/ 85 w 153"/>
                <a:gd name="T55" fmla="*/ 173 h 226"/>
                <a:gd name="T56" fmla="*/ 122 w 153"/>
                <a:gd name="T57" fmla="*/ 173 h 226"/>
                <a:gd name="T58" fmla="*/ 122 w 153"/>
                <a:gd name="T59" fmla="*/ 210 h 226"/>
                <a:gd name="T60" fmla="*/ 122 w 153"/>
                <a:gd name="T61" fmla="*/ 159 h 226"/>
                <a:gd name="T62" fmla="*/ 85 w 153"/>
                <a:gd name="T63" fmla="*/ 159 h 226"/>
                <a:gd name="T64" fmla="*/ 85 w 153"/>
                <a:gd name="T65" fmla="*/ 123 h 226"/>
                <a:gd name="T66" fmla="*/ 122 w 153"/>
                <a:gd name="T67" fmla="*/ 123 h 226"/>
                <a:gd name="T68" fmla="*/ 122 w 153"/>
                <a:gd name="T69" fmla="*/ 159 h 226"/>
                <a:gd name="T70" fmla="*/ 122 w 153"/>
                <a:gd name="T71" fmla="*/ 108 h 226"/>
                <a:gd name="T72" fmla="*/ 85 w 153"/>
                <a:gd name="T73" fmla="*/ 108 h 226"/>
                <a:gd name="T74" fmla="*/ 85 w 153"/>
                <a:gd name="T75" fmla="*/ 72 h 226"/>
                <a:gd name="T76" fmla="*/ 122 w 153"/>
                <a:gd name="T77" fmla="*/ 72 h 226"/>
                <a:gd name="T78" fmla="*/ 122 w 153"/>
                <a:gd name="T79" fmla="*/ 108 h 226"/>
                <a:gd name="T80" fmla="*/ 122 w 153"/>
                <a:gd name="T81" fmla="*/ 58 h 226"/>
                <a:gd name="T82" fmla="*/ 85 w 153"/>
                <a:gd name="T83" fmla="*/ 58 h 226"/>
                <a:gd name="T84" fmla="*/ 85 w 153"/>
                <a:gd name="T85" fmla="*/ 22 h 226"/>
                <a:gd name="T86" fmla="*/ 122 w 153"/>
                <a:gd name="T87" fmla="*/ 22 h 226"/>
                <a:gd name="T88" fmla="*/ 122 w 153"/>
                <a:gd name="T89" fmla="*/ 5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226">
                  <a:moveTo>
                    <a:pt x="0" y="0"/>
                  </a:moveTo>
                  <a:lnTo>
                    <a:pt x="0" y="226"/>
                  </a:lnTo>
                  <a:lnTo>
                    <a:pt x="153" y="226"/>
                  </a:lnTo>
                  <a:lnTo>
                    <a:pt x="153" y="0"/>
                  </a:lnTo>
                  <a:lnTo>
                    <a:pt x="0" y="0"/>
                  </a:lnTo>
                  <a:close/>
                  <a:moveTo>
                    <a:pt x="66" y="210"/>
                  </a:moveTo>
                  <a:lnTo>
                    <a:pt x="29" y="210"/>
                  </a:lnTo>
                  <a:lnTo>
                    <a:pt x="29" y="173"/>
                  </a:lnTo>
                  <a:lnTo>
                    <a:pt x="66" y="173"/>
                  </a:lnTo>
                  <a:lnTo>
                    <a:pt x="66" y="210"/>
                  </a:lnTo>
                  <a:close/>
                  <a:moveTo>
                    <a:pt x="66" y="159"/>
                  </a:moveTo>
                  <a:lnTo>
                    <a:pt x="29" y="159"/>
                  </a:lnTo>
                  <a:lnTo>
                    <a:pt x="29" y="123"/>
                  </a:lnTo>
                  <a:lnTo>
                    <a:pt x="66" y="123"/>
                  </a:lnTo>
                  <a:lnTo>
                    <a:pt x="66" y="159"/>
                  </a:lnTo>
                  <a:close/>
                  <a:moveTo>
                    <a:pt x="66" y="108"/>
                  </a:moveTo>
                  <a:lnTo>
                    <a:pt x="29" y="108"/>
                  </a:lnTo>
                  <a:lnTo>
                    <a:pt x="29" y="72"/>
                  </a:lnTo>
                  <a:lnTo>
                    <a:pt x="66" y="72"/>
                  </a:lnTo>
                  <a:lnTo>
                    <a:pt x="66" y="108"/>
                  </a:lnTo>
                  <a:close/>
                  <a:moveTo>
                    <a:pt x="66" y="58"/>
                  </a:moveTo>
                  <a:lnTo>
                    <a:pt x="29" y="58"/>
                  </a:lnTo>
                  <a:lnTo>
                    <a:pt x="29" y="22"/>
                  </a:lnTo>
                  <a:lnTo>
                    <a:pt x="66" y="22"/>
                  </a:lnTo>
                  <a:lnTo>
                    <a:pt x="66" y="58"/>
                  </a:lnTo>
                  <a:close/>
                  <a:moveTo>
                    <a:pt x="122" y="210"/>
                  </a:moveTo>
                  <a:lnTo>
                    <a:pt x="85" y="210"/>
                  </a:lnTo>
                  <a:lnTo>
                    <a:pt x="85" y="173"/>
                  </a:lnTo>
                  <a:lnTo>
                    <a:pt x="122" y="173"/>
                  </a:lnTo>
                  <a:lnTo>
                    <a:pt x="122" y="210"/>
                  </a:lnTo>
                  <a:close/>
                  <a:moveTo>
                    <a:pt x="122" y="159"/>
                  </a:moveTo>
                  <a:lnTo>
                    <a:pt x="85" y="159"/>
                  </a:lnTo>
                  <a:lnTo>
                    <a:pt x="85" y="123"/>
                  </a:lnTo>
                  <a:lnTo>
                    <a:pt x="122" y="123"/>
                  </a:lnTo>
                  <a:lnTo>
                    <a:pt x="122" y="159"/>
                  </a:lnTo>
                  <a:close/>
                  <a:moveTo>
                    <a:pt x="122" y="108"/>
                  </a:moveTo>
                  <a:lnTo>
                    <a:pt x="85" y="108"/>
                  </a:lnTo>
                  <a:lnTo>
                    <a:pt x="85" y="72"/>
                  </a:lnTo>
                  <a:lnTo>
                    <a:pt x="122" y="72"/>
                  </a:lnTo>
                  <a:lnTo>
                    <a:pt x="122" y="108"/>
                  </a:lnTo>
                  <a:close/>
                  <a:moveTo>
                    <a:pt x="122" y="58"/>
                  </a:moveTo>
                  <a:lnTo>
                    <a:pt x="85" y="58"/>
                  </a:lnTo>
                  <a:lnTo>
                    <a:pt x="85" y="22"/>
                  </a:lnTo>
                  <a:lnTo>
                    <a:pt x="122" y="22"/>
                  </a:lnTo>
                  <a:lnTo>
                    <a:pt x="122" y="58"/>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sp>
          <p:nvSpPr>
            <p:cNvPr id="220" name="Freeform 22"/>
            <p:cNvSpPr>
              <a:spLocks noEditPoints="1"/>
            </p:cNvSpPr>
            <p:nvPr/>
          </p:nvSpPr>
          <p:spPr bwMode="auto">
            <a:xfrm>
              <a:off x="8657248" y="3798723"/>
              <a:ext cx="244475" cy="600075"/>
            </a:xfrm>
            <a:custGeom>
              <a:avLst/>
              <a:gdLst>
                <a:gd name="T0" fmla="*/ 0 w 154"/>
                <a:gd name="T1" fmla="*/ 0 h 378"/>
                <a:gd name="T2" fmla="*/ 0 w 154"/>
                <a:gd name="T3" fmla="*/ 142 h 378"/>
                <a:gd name="T4" fmla="*/ 63 w 154"/>
                <a:gd name="T5" fmla="*/ 142 h 378"/>
                <a:gd name="T6" fmla="*/ 73 w 154"/>
                <a:gd name="T7" fmla="*/ 142 h 378"/>
                <a:gd name="T8" fmla="*/ 73 w 154"/>
                <a:gd name="T9" fmla="*/ 152 h 378"/>
                <a:gd name="T10" fmla="*/ 73 w 154"/>
                <a:gd name="T11" fmla="*/ 378 h 378"/>
                <a:gd name="T12" fmla="*/ 154 w 154"/>
                <a:gd name="T13" fmla="*/ 378 h 378"/>
                <a:gd name="T14" fmla="*/ 154 w 154"/>
                <a:gd name="T15" fmla="*/ 0 h 378"/>
                <a:gd name="T16" fmla="*/ 0 w 154"/>
                <a:gd name="T17" fmla="*/ 0 h 378"/>
                <a:gd name="T18" fmla="*/ 68 w 154"/>
                <a:gd name="T19" fmla="*/ 113 h 378"/>
                <a:gd name="T20" fmla="*/ 32 w 154"/>
                <a:gd name="T21" fmla="*/ 113 h 378"/>
                <a:gd name="T22" fmla="*/ 32 w 154"/>
                <a:gd name="T23" fmla="*/ 77 h 378"/>
                <a:gd name="T24" fmla="*/ 68 w 154"/>
                <a:gd name="T25" fmla="*/ 77 h 378"/>
                <a:gd name="T26" fmla="*/ 68 w 154"/>
                <a:gd name="T27" fmla="*/ 113 h 378"/>
                <a:gd name="T28" fmla="*/ 68 w 154"/>
                <a:gd name="T29" fmla="*/ 63 h 378"/>
                <a:gd name="T30" fmla="*/ 32 w 154"/>
                <a:gd name="T31" fmla="*/ 63 h 378"/>
                <a:gd name="T32" fmla="*/ 32 w 154"/>
                <a:gd name="T33" fmla="*/ 27 h 378"/>
                <a:gd name="T34" fmla="*/ 68 w 154"/>
                <a:gd name="T35" fmla="*/ 27 h 378"/>
                <a:gd name="T36" fmla="*/ 68 w 154"/>
                <a:gd name="T37" fmla="*/ 63 h 378"/>
                <a:gd name="T38" fmla="*/ 122 w 154"/>
                <a:gd name="T39" fmla="*/ 311 h 378"/>
                <a:gd name="T40" fmla="*/ 88 w 154"/>
                <a:gd name="T41" fmla="*/ 311 h 378"/>
                <a:gd name="T42" fmla="*/ 88 w 154"/>
                <a:gd name="T43" fmla="*/ 275 h 378"/>
                <a:gd name="T44" fmla="*/ 122 w 154"/>
                <a:gd name="T45" fmla="*/ 275 h 378"/>
                <a:gd name="T46" fmla="*/ 122 w 154"/>
                <a:gd name="T47" fmla="*/ 311 h 378"/>
                <a:gd name="T48" fmla="*/ 122 w 154"/>
                <a:gd name="T49" fmla="*/ 263 h 378"/>
                <a:gd name="T50" fmla="*/ 88 w 154"/>
                <a:gd name="T51" fmla="*/ 263 h 378"/>
                <a:gd name="T52" fmla="*/ 88 w 154"/>
                <a:gd name="T53" fmla="*/ 227 h 378"/>
                <a:gd name="T54" fmla="*/ 122 w 154"/>
                <a:gd name="T55" fmla="*/ 227 h 378"/>
                <a:gd name="T56" fmla="*/ 122 w 154"/>
                <a:gd name="T57" fmla="*/ 263 h 378"/>
                <a:gd name="T58" fmla="*/ 122 w 154"/>
                <a:gd name="T59" fmla="*/ 212 h 378"/>
                <a:gd name="T60" fmla="*/ 88 w 154"/>
                <a:gd name="T61" fmla="*/ 212 h 378"/>
                <a:gd name="T62" fmla="*/ 88 w 154"/>
                <a:gd name="T63" fmla="*/ 176 h 378"/>
                <a:gd name="T64" fmla="*/ 122 w 154"/>
                <a:gd name="T65" fmla="*/ 176 h 378"/>
                <a:gd name="T66" fmla="*/ 122 w 154"/>
                <a:gd name="T67" fmla="*/ 212 h 378"/>
                <a:gd name="T68" fmla="*/ 122 w 154"/>
                <a:gd name="T69" fmla="*/ 162 h 378"/>
                <a:gd name="T70" fmla="*/ 88 w 154"/>
                <a:gd name="T71" fmla="*/ 162 h 378"/>
                <a:gd name="T72" fmla="*/ 88 w 154"/>
                <a:gd name="T73" fmla="*/ 125 h 378"/>
                <a:gd name="T74" fmla="*/ 122 w 154"/>
                <a:gd name="T75" fmla="*/ 125 h 378"/>
                <a:gd name="T76" fmla="*/ 122 w 154"/>
                <a:gd name="T77" fmla="*/ 162 h 378"/>
                <a:gd name="T78" fmla="*/ 122 w 154"/>
                <a:gd name="T79" fmla="*/ 111 h 378"/>
                <a:gd name="T80" fmla="*/ 88 w 154"/>
                <a:gd name="T81" fmla="*/ 111 h 378"/>
                <a:gd name="T82" fmla="*/ 88 w 154"/>
                <a:gd name="T83" fmla="*/ 77 h 378"/>
                <a:gd name="T84" fmla="*/ 122 w 154"/>
                <a:gd name="T85" fmla="*/ 77 h 378"/>
                <a:gd name="T86" fmla="*/ 122 w 154"/>
                <a:gd name="T87" fmla="*/ 111 h 378"/>
                <a:gd name="T88" fmla="*/ 122 w 154"/>
                <a:gd name="T89" fmla="*/ 63 h 378"/>
                <a:gd name="T90" fmla="*/ 88 w 154"/>
                <a:gd name="T91" fmla="*/ 63 h 378"/>
                <a:gd name="T92" fmla="*/ 88 w 154"/>
                <a:gd name="T93" fmla="*/ 27 h 378"/>
                <a:gd name="T94" fmla="*/ 122 w 154"/>
                <a:gd name="T95" fmla="*/ 27 h 378"/>
                <a:gd name="T96" fmla="*/ 122 w 154"/>
                <a:gd name="T97" fmla="*/ 6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378">
                  <a:moveTo>
                    <a:pt x="0" y="0"/>
                  </a:moveTo>
                  <a:lnTo>
                    <a:pt x="0" y="142"/>
                  </a:lnTo>
                  <a:lnTo>
                    <a:pt x="63" y="142"/>
                  </a:lnTo>
                  <a:lnTo>
                    <a:pt x="73" y="142"/>
                  </a:lnTo>
                  <a:lnTo>
                    <a:pt x="73" y="152"/>
                  </a:lnTo>
                  <a:lnTo>
                    <a:pt x="73" y="378"/>
                  </a:lnTo>
                  <a:lnTo>
                    <a:pt x="154" y="378"/>
                  </a:lnTo>
                  <a:lnTo>
                    <a:pt x="154" y="0"/>
                  </a:lnTo>
                  <a:lnTo>
                    <a:pt x="0" y="0"/>
                  </a:lnTo>
                  <a:close/>
                  <a:moveTo>
                    <a:pt x="68" y="113"/>
                  </a:moveTo>
                  <a:lnTo>
                    <a:pt x="32" y="113"/>
                  </a:lnTo>
                  <a:lnTo>
                    <a:pt x="32" y="77"/>
                  </a:lnTo>
                  <a:lnTo>
                    <a:pt x="68" y="77"/>
                  </a:lnTo>
                  <a:lnTo>
                    <a:pt x="68" y="113"/>
                  </a:lnTo>
                  <a:close/>
                  <a:moveTo>
                    <a:pt x="68" y="63"/>
                  </a:moveTo>
                  <a:lnTo>
                    <a:pt x="32" y="63"/>
                  </a:lnTo>
                  <a:lnTo>
                    <a:pt x="32" y="27"/>
                  </a:lnTo>
                  <a:lnTo>
                    <a:pt x="68" y="27"/>
                  </a:lnTo>
                  <a:lnTo>
                    <a:pt x="68" y="63"/>
                  </a:lnTo>
                  <a:close/>
                  <a:moveTo>
                    <a:pt x="122" y="311"/>
                  </a:moveTo>
                  <a:lnTo>
                    <a:pt x="88" y="311"/>
                  </a:lnTo>
                  <a:lnTo>
                    <a:pt x="88" y="275"/>
                  </a:lnTo>
                  <a:lnTo>
                    <a:pt x="122" y="275"/>
                  </a:lnTo>
                  <a:lnTo>
                    <a:pt x="122" y="311"/>
                  </a:lnTo>
                  <a:close/>
                  <a:moveTo>
                    <a:pt x="122" y="263"/>
                  </a:moveTo>
                  <a:lnTo>
                    <a:pt x="88" y="263"/>
                  </a:lnTo>
                  <a:lnTo>
                    <a:pt x="88" y="227"/>
                  </a:lnTo>
                  <a:lnTo>
                    <a:pt x="122" y="227"/>
                  </a:lnTo>
                  <a:lnTo>
                    <a:pt x="122" y="263"/>
                  </a:lnTo>
                  <a:close/>
                  <a:moveTo>
                    <a:pt x="122" y="212"/>
                  </a:moveTo>
                  <a:lnTo>
                    <a:pt x="88" y="212"/>
                  </a:lnTo>
                  <a:lnTo>
                    <a:pt x="88" y="176"/>
                  </a:lnTo>
                  <a:lnTo>
                    <a:pt x="122" y="176"/>
                  </a:lnTo>
                  <a:lnTo>
                    <a:pt x="122" y="212"/>
                  </a:lnTo>
                  <a:close/>
                  <a:moveTo>
                    <a:pt x="122" y="162"/>
                  </a:moveTo>
                  <a:lnTo>
                    <a:pt x="88" y="162"/>
                  </a:lnTo>
                  <a:lnTo>
                    <a:pt x="88" y="125"/>
                  </a:lnTo>
                  <a:lnTo>
                    <a:pt x="122" y="125"/>
                  </a:lnTo>
                  <a:lnTo>
                    <a:pt x="122" y="162"/>
                  </a:lnTo>
                  <a:close/>
                  <a:moveTo>
                    <a:pt x="122" y="111"/>
                  </a:moveTo>
                  <a:lnTo>
                    <a:pt x="88" y="111"/>
                  </a:lnTo>
                  <a:lnTo>
                    <a:pt x="88" y="77"/>
                  </a:lnTo>
                  <a:lnTo>
                    <a:pt x="122" y="77"/>
                  </a:lnTo>
                  <a:lnTo>
                    <a:pt x="122" y="111"/>
                  </a:lnTo>
                  <a:close/>
                  <a:moveTo>
                    <a:pt x="122" y="63"/>
                  </a:moveTo>
                  <a:lnTo>
                    <a:pt x="88" y="63"/>
                  </a:lnTo>
                  <a:lnTo>
                    <a:pt x="88" y="27"/>
                  </a:lnTo>
                  <a:lnTo>
                    <a:pt x="122" y="27"/>
                  </a:lnTo>
                  <a:lnTo>
                    <a:pt x="122" y="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grpSp>
      <p:sp>
        <p:nvSpPr>
          <p:cNvPr id="221" name="TextBox 220"/>
          <p:cNvSpPr txBox="1"/>
          <p:nvPr/>
        </p:nvSpPr>
        <p:spPr>
          <a:xfrm>
            <a:off x="7984774" y="4116091"/>
            <a:ext cx="851230" cy="193771"/>
          </a:xfrm>
          <a:prstGeom prst="rect">
            <a:avLst/>
          </a:prstGeom>
          <a:noFill/>
        </p:spPr>
        <p:txBody>
          <a:bodyPr wrap="square" lIns="0" tIns="0" rIns="0" bIns="0" rtlCol="0">
            <a:spAutoFit/>
          </a:bodyPr>
          <a:lstStyle/>
          <a:p>
            <a:pPr algn="ctr" defTabSz="914340">
              <a:lnSpc>
                <a:spcPct val="90000"/>
              </a:lnSpc>
            </a:pPr>
            <a:r>
              <a:rPr lang="en-US" sz="1399" kern="0" dirty="0">
                <a:solidFill>
                  <a:srgbClr val="000000">
                    <a:lumMod val="50000"/>
                    <a:lumOff val="50000"/>
                  </a:srgbClr>
                </a:solidFill>
              </a:rPr>
              <a:t>Partners</a:t>
            </a:r>
          </a:p>
        </p:txBody>
      </p:sp>
      <p:cxnSp>
        <p:nvCxnSpPr>
          <p:cNvPr id="223" name="Straight Connector 222"/>
          <p:cNvCxnSpPr/>
          <p:nvPr/>
        </p:nvCxnSpPr>
        <p:spPr>
          <a:xfrm flipV="1">
            <a:off x="6597694" y="2837555"/>
            <a:ext cx="0" cy="661088"/>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6597695" y="2837556"/>
            <a:ext cx="1476898" cy="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8074592" y="2176468"/>
            <a:ext cx="0" cy="661088"/>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7557058" y="1625054"/>
            <a:ext cx="1025060" cy="635493"/>
          </a:xfrm>
          <a:custGeom>
            <a:avLst/>
            <a:gdLst>
              <a:gd name="T0" fmla="*/ 773 w 773"/>
              <a:gd name="T1" fmla="*/ 389 h 478"/>
              <a:gd name="T2" fmla="*/ 684 w 773"/>
              <a:gd name="T3" fmla="*/ 300 h 478"/>
              <a:gd name="T4" fmla="*/ 673 w 773"/>
              <a:gd name="T5" fmla="*/ 301 h 478"/>
              <a:gd name="T6" fmla="*/ 681 w 773"/>
              <a:gd name="T7" fmla="*/ 238 h 478"/>
              <a:gd name="T8" fmla="*/ 443 w 773"/>
              <a:gd name="T9" fmla="*/ 0 h 478"/>
              <a:gd name="T10" fmla="*/ 217 w 773"/>
              <a:gd name="T11" fmla="*/ 162 h 478"/>
              <a:gd name="T12" fmla="*/ 163 w 773"/>
              <a:gd name="T13" fmla="*/ 153 h 478"/>
              <a:gd name="T14" fmla="*/ 0 w 773"/>
              <a:gd name="T15" fmla="*/ 316 h 478"/>
              <a:gd name="T16" fmla="*/ 163 w 773"/>
              <a:gd name="T17" fmla="*/ 478 h 478"/>
              <a:gd name="T18" fmla="*/ 163 w 773"/>
              <a:gd name="T19" fmla="*/ 478 h 478"/>
              <a:gd name="T20" fmla="*/ 163 w 773"/>
              <a:gd name="T21" fmla="*/ 478 h 478"/>
              <a:gd name="T22" fmla="*/ 691 w 773"/>
              <a:gd name="T23" fmla="*/ 478 h 478"/>
              <a:gd name="T24" fmla="*/ 691 w 773"/>
              <a:gd name="T25" fmla="*/ 478 h 478"/>
              <a:gd name="T26" fmla="*/ 773 w 773"/>
              <a:gd name="T27" fmla="*/ 38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478">
                <a:moveTo>
                  <a:pt x="773" y="389"/>
                </a:moveTo>
                <a:cubicBezTo>
                  <a:pt x="773" y="340"/>
                  <a:pt x="733" y="300"/>
                  <a:pt x="684" y="300"/>
                </a:cubicBezTo>
                <a:cubicBezTo>
                  <a:pt x="680" y="300"/>
                  <a:pt x="676" y="300"/>
                  <a:pt x="673" y="301"/>
                </a:cubicBezTo>
                <a:cubicBezTo>
                  <a:pt x="678" y="281"/>
                  <a:pt x="681" y="260"/>
                  <a:pt x="681" y="238"/>
                </a:cubicBezTo>
                <a:cubicBezTo>
                  <a:pt x="681" y="107"/>
                  <a:pt x="575" y="0"/>
                  <a:pt x="443" y="0"/>
                </a:cubicBezTo>
                <a:cubicBezTo>
                  <a:pt x="337" y="0"/>
                  <a:pt x="248" y="68"/>
                  <a:pt x="217" y="162"/>
                </a:cubicBezTo>
                <a:cubicBezTo>
                  <a:pt x="200" y="157"/>
                  <a:pt x="182" y="153"/>
                  <a:pt x="163" y="153"/>
                </a:cubicBezTo>
                <a:cubicBezTo>
                  <a:pt x="73" y="153"/>
                  <a:pt x="0" y="226"/>
                  <a:pt x="0" y="316"/>
                </a:cubicBezTo>
                <a:cubicBezTo>
                  <a:pt x="0" y="405"/>
                  <a:pt x="73" y="478"/>
                  <a:pt x="163" y="478"/>
                </a:cubicBezTo>
                <a:cubicBezTo>
                  <a:pt x="163" y="478"/>
                  <a:pt x="163" y="478"/>
                  <a:pt x="163" y="478"/>
                </a:cubicBezTo>
                <a:cubicBezTo>
                  <a:pt x="163" y="478"/>
                  <a:pt x="163" y="478"/>
                  <a:pt x="163" y="478"/>
                </a:cubicBezTo>
                <a:cubicBezTo>
                  <a:pt x="691" y="478"/>
                  <a:pt x="691" y="478"/>
                  <a:pt x="691" y="478"/>
                </a:cubicBezTo>
                <a:cubicBezTo>
                  <a:pt x="691" y="478"/>
                  <a:pt x="691" y="478"/>
                  <a:pt x="691" y="478"/>
                </a:cubicBezTo>
                <a:cubicBezTo>
                  <a:pt x="737" y="474"/>
                  <a:pt x="773" y="436"/>
                  <a:pt x="773" y="389"/>
                </a:cubicBezTo>
                <a:close/>
              </a:path>
            </a:pathLst>
          </a:custGeom>
          <a:solidFill>
            <a:schemeClr val="tx1">
              <a:lumMod val="50000"/>
              <a:lumOff val="50000"/>
            </a:schemeClr>
          </a:solidFill>
          <a:ln>
            <a:noFill/>
          </a:ln>
        </p:spPr>
        <p:txBody>
          <a:bodyPr vert="horz" wrap="square" lIns="91427" tIns="45714" rIns="91427" bIns="45714" numCol="1" anchor="t" anchorCtr="0" compatLnSpc="1">
            <a:prstTxWarp prst="textNoShape">
              <a:avLst/>
            </a:prstTxWarp>
          </a:bodyPr>
          <a:lstStyle/>
          <a:p>
            <a:pPr defTabSz="914340"/>
            <a:endParaRPr lang="en-US" sz="1801" kern="0" dirty="0">
              <a:solidFill>
                <a:sysClr val="windowText" lastClr="000000"/>
              </a:solidFill>
            </a:endParaRPr>
          </a:p>
        </p:txBody>
      </p:sp>
      <p:cxnSp>
        <p:nvCxnSpPr>
          <p:cNvPr id="230" name="Straight Connector 229"/>
          <p:cNvCxnSpPr/>
          <p:nvPr/>
        </p:nvCxnSpPr>
        <p:spPr>
          <a:xfrm>
            <a:off x="7158548" y="3854658"/>
            <a:ext cx="947217" cy="0"/>
          </a:xfrm>
          <a:prstGeom prst="line">
            <a:avLst/>
          </a:prstGeom>
          <a:ln w="1587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7306581" y="2442870"/>
            <a:ext cx="355549" cy="1722723"/>
            <a:chOff x="9173634" y="2925233"/>
            <a:chExt cx="355600" cy="1722967"/>
          </a:xfrm>
        </p:grpSpPr>
        <p:sp>
          <p:nvSpPr>
            <p:cNvPr id="245" name="Rectangle 244"/>
            <p:cNvSpPr/>
            <p:nvPr/>
          </p:nvSpPr>
          <p:spPr bwMode="auto">
            <a:xfrm>
              <a:off x="9173634" y="2925233"/>
              <a:ext cx="355600" cy="1722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p:cNvGrpSpPr/>
            <p:nvPr/>
          </p:nvGrpSpPr>
          <p:grpSpPr>
            <a:xfrm>
              <a:off x="9205473" y="2961118"/>
              <a:ext cx="291922" cy="1651196"/>
              <a:chOff x="9076445" y="3040588"/>
              <a:chExt cx="452063" cy="1651196"/>
            </a:xfrm>
          </p:grpSpPr>
          <p:sp>
            <p:nvSpPr>
              <p:cNvPr id="232" name="Rectangle 231"/>
              <p:cNvSpPr/>
              <p:nvPr/>
            </p:nvSpPr>
            <p:spPr bwMode="auto">
              <a:xfrm>
                <a:off x="9076445" y="3040588"/>
                <a:ext cx="452063"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9076446" y="3250054"/>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9320593" y="3250054"/>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9076445" y="3459520"/>
                <a:ext cx="452063"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9076446" y="3668986"/>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9320593" y="3668986"/>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9076445" y="3878452"/>
                <a:ext cx="452063"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9076446" y="4087918"/>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9320593" y="4087918"/>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9076445" y="4297384"/>
                <a:ext cx="452063"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9076446" y="4506849"/>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p:cNvSpPr/>
              <p:nvPr/>
            </p:nvSpPr>
            <p:spPr bwMode="auto">
              <a:xfrm>
                <a:off x="9320593" y="4506849"/>
                <a:ext cx="207915" cy="18493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Multiply 1"/>
          <p:cNvSpPr/>
          <p:nvPr/>
        </p:nvSpPr>
        <p:spPr bwMode="auto">
          <a:xfrm>
            <a:off x="1430759" y="3867692"/>
            <a:ext cx="1224136" cy="1250154"/>
          </a:xfrm>
          <a:prstGeom prst="mathMultiply">
            <a:avLst>
              <a:gd name="adj1" fmla="val 9514"/>
            </a:avLst>
          </a:prstGeom>
          <a:solidFill>
            <a:srgbClr val="C00000">
              <a:alpha val="7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
        <p:nvSpPr>
          <p:cNvPr id="89" name="Text Placeholder 4"/>
          <p:cNvSpPr>
            <a:spLocks noGrp="1"/>
          </p:cNvSpPr>
          <p:nvPr>
            <p:ph type="body" sz="quarter" idx="4294967295"/>
          </p:nvPr>
        </p:nvSpPr>
        <p:spPr>
          <a:xfrm>
            <a:off x="268740" y="267022"/>
            <a:ext cx="9702871" cy="629824"/>
          </a:xfrm>
          <a:prstGeom prst="rect">
            <a:avLst/>
          </a:prstGeom>
        </p:spPr>
        <p:txBody>
          <a:bodyPr/>
          <a:lstStyle/>
          <a:p>
            <a:pPr marL="0" indent="0">
              <a:buNone/>
            </a:pPr>
            <a:r>
              <a:rPr lang="en-US" dirty="0" smtClean="0">
                <a:solidFill>
                  <a:schemeClr val="accent1"/>
                </a:solidFill>
              </a:rPr>
              <a:t>Microsoft BizTalk Server</a:t>
            </a:r>
            <a:r>
              <a:rPr lang="en-US" dirty="0">
                <a:solidFill>
                  <a:schemeClr val="accent1"/>
                </a:solidFill>
              </a:rPr>
              <a:t/>
            </a:r>
            <a:br>
              <a:rPr lang="en-US" dirty="0">
                <a:solidFill>
                  <a:schemeClr val="accent1"/>
                </a:solidFill>
              </a:rPr>
            </a:br>
            <a:r>
              <a:rPr lang="en-US" sz="2400" dirty="0">
                <a:solidFill>
                  <a:schemeClr val="accent1"/>
                </a:solidFill>
              </a:rPr>
              <a:t>Seamlessly integrate disparate systems and business partners</a:t>
            </a:r>
          </a:p>
        </p:txBody>
      </p:sp>
    </p:spTree>
    <p:extLst>
      <p:ext uri="{BB962C8B-B14F-4D97-AF65-F5344CB8AC3E}">
        <p14:creationId xmlns:p14="http://schemas.microsoft.com/office/powerpoint/2010/main" val="2214007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right)">
                                      <p:cBhvr>
                                        <p:cTn id="11" dur="500"/>
                                        <p:tgtEl>
                                          <p:spTgt spid="9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down)">
                                      <p:cBhvr>
                                        <p:cTn id="15" dur="500"/>
                                        <p:tgtEl>
                                          <p:spTgt spid="22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wipe(left)">
                                      <p:cBhvr>
                                        <p:cTn id="19" dur="500"/>
                                        <p:tgtEl>
                                          <p:spTgt spid="22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6"/>
                                        </p:tgtEl>
                                        <p:attrNameLst>
                                          <p:attrName>style.visibility</p:attrName>
                                        </p:attrNameLst>
                                      </p:cBhvr>
                                      <p:to>
                                        <p:strVal val="visible"/>
                                      </p:to>
                                    </p:set>
                                    <p:animEffect transition="in" filter="wipe(down)">
                                      <p:cBhvr>
                                        <p:cTn id="23" dur="500"/>
                                        <p:tgtEl>
                                          <p:spTgt spid="22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88" grpId="0" animBg="1"/>
      <p:bldP spid="93" grpId="0"/>
      <p:bldP spid="10"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4294967295"/>
          </p:nvPr>
        </p:nvSpPr>
        <p:spPr>
          <a:xfrm>
            <a:off x="320080" y="311360"/>
            <a:ext cx="9702871" cy="629824"/>
          </a:xfrm>
          <a:prstGeom prst="rect">
            <a:avLst/>
          </a:prstGeom>
        </p:spPr>
        <p:txBody>
          <a:bodyPr/>
          <a:lstStyle/>
          <a:p>
            <a:pPr marL="0" indent="0">
              <a:buNone/>
            </a:pPr>
            <a:r>
              <a:rPr lang="en-US" dirty="0" smtClean="0">
                <a:solidFill>
                  <a:schemeClr val="accent1"/>
                </a:solidFill>
              </a:rPr>
              <a:t>Microsoft BizTalk Server</a:t>
            </a:r>
            <a:r>
              <a:rPr lang="en-US" dirty="0">
                <a:solidFill>
                  <a:schemeClr val="accent1"/>
                </a:solidFill>
              </a:rPr>
              <a:t/>
            </a:r>
            <a:br>
              <a:rPr lang="en-US" dirty="0">
                <a:solidFill>
                  <a:schemeClr val="accent1"/>
                </a:solidFill>
              </a:rPr>
            </a:br>
            <a:r>
              <a:rPr lang="en-US" sz="2400" dirty="0">
                <a:solidFill>
                  <a:schemeClr val="accent1"/>
                </a:solidFill>
              </a:rPr>
              <a:t>Seamlessly integrate disparate systems and business partners</a:t>
            </a:r>
          </a:p>
        </p:txBody>
      </p:sp>
      <p:sp>
        <p:nvSpPr>
          <p:cNvPr id="4" name="Rectangle 3"/>
          <p:cNvSpPr/>
          <p:nvPr/>
        </p:nvSpPr>
        <p:spPr bwMode="auto">
          <a:xfrm>
            <a:off x="275546"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Connect any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on-premises application</a:t>
            </a:r>
          </a:p>
        </p:txBody>
      </p:sp>
      <p:sp>
        <p:nvSpPr>
          <p:cNvPr id="5" name="Rectangle 4"/>
          <p:cNvSpPr/>
          <p:nvPr/>
        </p:nvSpPr>
        <p:spPr bwMode="auto">
          <a:xfrm>
            <a:off x="4246088"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Extend connectivity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to the cloud</a:t>
            </a:r>
          </a:p>
        </p:txBody>
      </p:sp>
      <p:sp>
        <p:nvSpPr>
          <p:cNvPr id="6" name="Rectangle 5"/>
          <p:cNvSpPr/>
          <p:nvPr/>
        </p:nvSpPr>
        <p:spPr bwMode="auto">
          <a:xfrm>
            <a:off x="8219548"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Go beyond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siloed integration</a:t>
            </a:r>
          </a:p>
        </p:txBody>
      </p:sp>
      <p:sp>
        <p:nvSpPr>
          <p:cNvPr id="7" name="TextBox 6"/>
          <p:cNvSpPr txBox="1"/>
          <p:nvPr/>
        </p:nvSpPr>
        <p:spPr>
          <a:xfrm>
            <a:off x="275547" y="3168632"/>
            <a:ext cx="3949648" cy="2200018"/>
          </a:xfrm>
          <a:prstGeom prst="rect">
            <a:avLst/>
          </a:prstGeom>
          <a:solidFill>
            <a:schemeClr val="bg1">
              <a:lumMod val="95000"/>
            </a:schemeClr>
          </a:solidFill>
        </p:spPr>
        <p:txBody>
          <a:bodyPr wrap="square" lIns="186494" tIns="149196" rIns="186494" bIns="149196" rtlCol="0">
            <a:no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Automate mission critical business processes</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B2B/EDI workflows</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Message brokering </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Business activity monitoring</a:t>
            </a:r>
          </a:p>
        </p:txBody>
      </p:sp>
      <p:sp>
        <p:nvSpPr>
          <p:cNvPr id="8" name="TextBox 7"/>
          <p:cNvSpPr txBox="1"/>
          <p:nvPr/>
        </p:nvSpPr>
        <p:spPr>
          <a:xfrm>
            <a:off x="4246088" y="3168632"/>
            <a:ext cx="3949648" cy="2200018"/>
          </a:xfrm>
          <a:prstGeom prst="rect">
            <a:avLst/>
          </a:prstGeom>
          <a:solidFill>
            <a:schemeClr val="bg1">
              <a:lumMod val="95000"/>
            </a:schemeClr>
          </a:solidFill>
        </p:spPr>
        <p:txBody>
          <a:bodyPr wrap="square" lIns="186494" tIns="149196" rIns="186494" bIns="149196" rtlCol="0">
            <a:no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Connect to cloud applications using Azure Logic Apps Adapter</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Adopt cloud on your own pace</a:t>
            </a:r>
          </a:p>
          <a:p>
            <a:pPr marL="349665" indent="-349665" defTabSz="932437">
              <a:lnSpc>
                <a:spcPct val="90000"/>
              </a:lnSpc>
              <a:spcBef>
                <a:spcPts val="600"/>
              </a:spcBef>
              <a:spcAft>
                <a:spcPts val="600"/>
              </a:spcAft>
              <a:buFont typeface="Arial" panose="020B0604020202020204" pitchFamily="34" charset="0"/>
              <a:buChar char="•"/>
              <a:defRPr/>
            </a:pPr>
            <a:endParaRPr lang="en-US" kern="0" dirty="0">
              <a:gradFill>
                <a:gsLst>
                  <a:gs pos="2917">
                    <a:schemeClr val="tx1"/>
                  </a:gs>
                  <a:gs pos="30000">
                    <a:schemeClr val="tx1"/>
                  </a:gs>
                </a:gsLst>
                <a:lin ang="5400000" scaled="0"/>
              </a:gradFill>
            </a:endParaRPr>
          </a:p>
        </p:txBody>
      </p:sp>
      <p:sp>
        <p:nvSpPr>
          <p:cNvPr id="9" name="TextBox 8"/>
          <p:cNvSpPr txBox="1"/>
          <p:nvPr/>
        </p:nvSpPr>
        <p:spPr>
          <a:xfrm>
            <a:off x="8216630" y="3168633"/>
            <a:ext cx="3949648" cy="2104877"/>
          </a:xfrm>
          <a:prstGeom prst="rect">
            <a:avLst/>
          </a:prstGeom>
          <a:solidFill>
            <a:schemeClr val="bg1">
              <a:lumMod val="95000"/>
            </a:schemeClr>
          </a:solidFill>
        </p:spPr>
        <p:txBody>
          <a:bodyPr wrap="square" lIns="186494" tIns="149196" rIns="186494" bIns="149196" rtlCol="0">
            <a:sp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Gain insights on your data </a:t>
            </a:r>
            <a:br>
              <a:rPr lang="en-US" kern="0" dirty="0">
                <a:gradFill>
                  <a:gsLst>
                    <a:gs pos="2917">
                      <a:schemeClr val="tx1"/>
                    </a:gs>
                    <a:gs pos="30000">
                      <a:schemeClr val="tx1"/>
                    </a:gs>
                  </a:gsLst>
                  <a:lin ang="5400000" scaled="0"/>
                </a:gradFill>
              </a:rPr>
            </a:br>
            <a:r>
              <a:rPr lang="en-US" kern="0" dirty="0">
                <a:gradFill>
                  <a:gsLst>
                    <a:gs pos="2917">
                      <a:schemeClr val="tx1"/>
                    </a:gs>
                    <a:gs pos="30000">
                      <a:schemeClr val="tx1"/>
                    </a:gs>
                  </a:gsLst>
                  <a:lin ang="5400000" scaled="0"/>
                </a:gradFill>
              </a:rPr>
              <a:t>using Microsoft cloud </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Get first class integration </a:t>
            </a:r>
            <a:br>
              <a:rPr lang="en-US" kern="0" dirty="0">
                <a:gradFill>
                  <a:gsLst>
                    <a:gs pos="2917">
                      <a:schemeClr val="tx1"/>
                    </a:gs>
                    <a:gs pos="30000">
                      <a:schemeClr val="tx1"/>
                    </a:gs>
                  </a:gsLst>
                  <a:lin ang="5400000" scaled="0"/>
                </a:gradFill>
              </a:rPr>
            </a:br>
            <a:r>
              <a:rPr lang="en-US" kern="0" dirty="0">
                <a:gradFill>
                  <a:gsLst>
                    <a:gs pos="2917">
                      <a:schemeClr val="tx1"/>
                    </a:gs>
                    <a:gs pos="30000">
                      <a:schemeClr val="tx1"/>
                    </a:gs>
                  </a:gsLst>
                  <a:lin ang="5400000" scaled="0"/>
                </a:gradFill>
              </a:rPr>
              <a:t>with Azure services through the Azure Logic Apps Adapter</a:t>
            </a:r>
          </a:p>
          <a:p>
            <a:pPr marL="228557" indent="-228557" defTabSz="932437">
              <a:lnSpc>
                <a:spcPct val="90000"/>
              </a:lnSpc>
              <a:spcBef>
                <a:spcPts val="600"/>
              </a:spcBef>
              <a:spcAft>
                <a:spcPts val="600"/>
              </a:spcAft>
              <a:buFont typeface="Arial" panose="020B0604020202020204" pitchFamily="34" charset="0"/>
              <a:buChar char="•"/>
              <a:defRPr/>
            </a:pPr>
            <a:endParaRPr lang="en-US"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2481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90962E-6 2.45574E-6 L -1.90962E-6 0.05583 " pathEditMode="relative" rAng="0" ptsTypes="AA">
                                      <p:cBhvr>
                                        <p:cTn id="9" dur="750" spd="-100000" fill="hold"/>
                                        <p:tgtEl>
                                          <p:spTgt spid="4"/>
                                        </p:tgtEl>
                                        <p:attrNameLst>
                                          <p:attrName>ppt_x</p:attrName>
                                          <p:attrName>ppt_y</p:attrName>
                                        </p:attrNameLst>
                                      </p:cBhvr>
                                      <p:rCtr x="0" y="2792"/>
                                    </p:animMotion>
                                  </p:childTnLst>
                                </p:cTn>
                              </p:par>
                              <p:par>
                                <p:cTn id="10" presetID="10" presetClass="entr" presetSubtype="0" fill="hold" grpId="0" nodeType="withEffect">
                                  <p:stCondLst>
                                    <p:cond delay="26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60"/>
                                  </p:stCondLst>
                                  <p:childTnLst>
                                    <p:animMotion origin="layout" path="M -1.90962E-6 2.45574E-6 L -1.90962E-6 0.05583 " pathEditMode="relative" rAng="0" ptsTypes="AA">
                                      <p:cBhvr>
                                        <p:cTn id="14" dur="750" spd="-100000" fill="hold"/>
                                        <p:tgtEl>
                                          <p:spTgt spid="7"/>
                                        </p:tgtEl>
                                        <p:attrNameLst>
                                          <p:attrName>ppt_x</p:attrName>
                                          <p:attrName>ppt_y</p:attrName>
                                        </p:attrNameLst>
                                      </p:cBhvr>
                                      <p:rCtr x="0" y="2792"/>
                                    </p:animMotion>
                                  </p:childTnLst>
                                </p:cTn>
                              </p:par>
                              <p:par>
                                <p:cTn id="15" presetID="10" presetClass="entr" presetSubtype="0" fill="hold" grpId="0"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50"/>
                                  </p:stCondLst>
                                  <p:childTnLst>
                                    <p:animMotion origin="layout" path="M -1.90962E-6 2.45574E-6 L -1.90962E-6 0.05583 " pathEditMode="relative" rAng="0" ptsTypes="AA">
                                      <p:cBhvr>
                                        <p:cTn id="19" dur="750" spd="-100000" fill="hold"/>
                                        <p:tgtEl>
                                          <p:spTgt spid="5"/>
                                        </p:tgtEl>
                                        <p:attrNameLst>
                                          <p:attrName>ppt_x</p:attrName>
                                          <p:attrName>ppt_y</p:attrName>
                                        </p:attrNameLst>
                                      </p:cBhvr>
                                      <p:rCtr x="0" y="2792"/>
                                    </p:animMotion>
                                  </p:childTnLst>
                                </p:cTn>
                              </p:par>
                              <p:par>
                                <p:cTn id="20" presetID="10" presetClass="entr" presetSubtype="0" fill="hold" grpId="0"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400"/>
                                  </p:stCondLst>
                                  <p:childTnLst>
                                    <p:animMotion origin="layout" path="M -1.90962E-6 2.45574E-6 L -1.90962E-6 0.05583 " pathEditMode="relative" rAng="0" ptsTypes="AA">
                                      <p:cBhvr>
                                        <p:cTn id="24" dur="750" spd="-100000" fill="hold"/>
                                        <p:tgtEl>
                                          <p:spTgt spid="8"/>
                                        </p:tgtEl>
                                        <p:attrNameLst>
                                          <p:attrName>ppt_x</p:attrName>
                                          <p:attrName>ppt_y</p:attrName>
                                        </p:attrNameLst>
                                      </p:cBhvr>
                                      <p:rCtr x="0" y="2792"/>
                                    </p:animMotion>
                                  </p:childTnLst>
                                </p:cTn>
                              </p:par>
                              <p:par>
                                <p:cTn id="25" presetID="10" presetClass="entr" presetSubtype="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300"/>
                                  </p:stCondLst>
                                  <p:childTnLst>
                                    <p:animMotion origin="layout" path="M -2.37171E-6 2.29233E-6 L -2.37171E-6 0.05583 " pathEditMode="relative" rAng="0" ptsTypes="AA">
                                      <p:cBhvr>
                                        <p:cTn id="29" dur="750" spd="-100000" fill="hold"/>
                                        <p:tgtEl>
                                          <p:spTgt spid="6"/>
                                        </p:tgtEl>
                                        <p:attrNameLst>
                                          <p:attrName>ppt_x</p:attrName>
                                          <p:attrName>ppt_y</p:attrName>
                                        </p:attrNameLst>
                                      </p:cBhvr>
                                      <p:rCtr x="0" y="2792"/>
                                    </p:animMotion>
                                  </p:childTnLst>
                                </p:cTn>
                              </p:par>
                              <p:par>
                                <p:cTn id="30" presetID="10" presetClass="entr" presetSubtype="0" fill="hold" grpId="0" nodeType="withEffect">
                                  <p:stCondLst>
                                    <p:cond delay="5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550"/>
                                  </p:stCondLst>
                                  <p:childTnLst>
                                    <p:animMotion origin="layout" path="M -1.25E-6 -7.40741E-7 L -1.25E-6 0.05579 " pathEditMode="relative" rAng="0" ptsTypes="AA">
                                      <p:cBhvr>
                                        <p:cTn id="34" dur="750" spd="-100000" fill="hold"/>
                                        <p:tgtEl>
                                          <p:spTgt spid="9"/>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BizTalk Server 2016?</a:t>
            </a:r>
            <a:endParaRPr lang="en-US" dirty="0"/>
          </a:p>
        </p:txBody>
      </p:sp>
      <p:sp>
        <p:nvSpPr>
          <p:cNvPr id="3" name="Text Placeholder 2"/>
          <p:cNvSpPr>
            <a:spLocks noGrp="1"/>
          </p:cNvSpPr>
          <p:nvPr>
            <p:ph type="body" sz="quarter" idx="10"/>
          </p:nvPr>
        </p:nvSpPr>
        <p:spPr>
          <a:xfrm>
            <a:off x="275482" y="1213175"/>
            <a:ext cx="11885514" cy="4474436"/>
          </a:xfrm>
        </p:spPr>
        <p:txBody>
          <a:bodyPr/>
          <a:lstStyle/>
          <a:p>
            <a:pPr>
              <a:spcBef>
                <a:spcPts val="600"/>
              </a:spcBef>
              <a:spcAft>
                <a:spcPts val="600"/>
              </a:spcAft>
            </a:pPr>
            <a:r>
              <a:rPr lang="en-US" sz="3199" dirty="0"/>
              <a:t>Support for newer first party platforms</a:t>
            </a:r>
          </a:p>
          <a:p>
            <a:pPr marL="0" lvl="2">
              <a:spcBef>
                <a:spcPts val="600"/>
              </a:spcBef>
              <a:spcAft>
                <a:spcPts val="600"/>
              </a:spcAft>
            </a:pPr>
            <a:r>
              <a:rPr lang="en-US" sz="1800" dirty="0"/>
              <a:t>Windows Server 2016</a:t>
            </a:r>
          </a:p>
          <a:p>
            <a:pPr marL="0" lvl="2">
              <a:spcBef>
                <a:spcPts val="600"/>
              </a:spcBef>
              <a:spcAft>
                <a:spcPts val="600"/>
              </a:spcAft>
            </a:pPr>
            <a:r>
              <a:rPr lang="en-US" sz="1800" dirty="0"/>
              <a:t>SQL Server 2016</a:t>
            </a:r>
          </a:p>
          <a:p>
            <a:pPr marL="0" lvl="2">
              <a:spcBef>
                <a:spcPts val="600"/>
              </a:spcBef>
              <a:spcAft>
                <a:spcPts val="600"/>
              </a:spcAft>
            </a:pPr>
            <a:r>
              <a:rPr lang="en-US" sz="1800" dirty="0"/>
              <a:t>Visual Studio 2015</a:t>
            </a:r>
          </a:p>
          <a:p>
            <a:pPr marL="0" lvl="2">
              <a:spcBef>
                <a:spcPts val="600"/>
              </a:spcBef>
              <a:spcAft>
                <a:spcPts val="600"/>
              </a:spcAft>
            </a:pPr>
            <a:r>
              <a:rPr lang="en-US" sz="1800" dirty="0"/>
              <a:t>Office 2016</a:t>
            </a:r>
          </a:p>
          <a:p>
            <a:pPr>
              <a:spcBef>
                <a:spcPts val="600"/>
              </a:spcBef>
              <a:spcAft>
                <a:spcPts val="600"/>
              </a:spcAft>
            </a:pPr>
            <a:r>
              <a:rPr lang="en-US" sz="3199" dirty="0"/>
              <a:t>SQL Server 2016 </a:t>
            </a:r>
            <a:r>
              <a:rPr lang="en-US" sz="3199" dirty="0" err="1"/>
              <a:t>AlwaysOn</a:t>
            </a:r>
            <a:r>
              <a:rPr lang="en-US" sz="3199" dirty="0"/>
              <a:t> </a:t>
            </a:r>
            <a:br>
              <a:rPr lang="en-US" sz="3199" dirty="0"/>
            </a:br>
            <a:r>
              <a:rPr lang="en-US" sz="3199" dirty="0"/>
              <a:t>availability groups </a:t>
            </a:r>
          </a:p>
          <a:p>
            <a:pPr>
              <a:spcBef>
                <a:spcPts val="600"/>
              </a:spcBef>
              <a:spcAft>
                <a:spcPts val="600"/>
              </a:spcAft>
            </a:pPr>
            <a:r>
              <a:rPr lang="en-US" sz="3199" dirty="0"/>
              <a:t>BizTalk Server Azure VMs in production</a:t>
            </a:r>
          </a:p>
          <a:p>
            <a:pPr>
              <a:spcBef>
                <a:spcPts val="600"/>
              </a:spcBef>
              <a:spcAft>
                <a:spcPts val="600"/>
              </a:spcAft>
            </a:pPr>
            <a:r>
              <a:rPr lang="en-US" sz="3199" dirty="0"/>
              <a:t>New Azure Logic Apps Adapter</a:t>
            </a:r>
          </a:p>
        </p:txBody>
      </p:sp>
      <p:grpSp>
        <p:nvGrpSpPr>
          <p:cNvPr id="203" name="Group 202"/>
          <p:cNvGrpSpPr/>
          <p:nvPr/>
        </p:nvGrpSpPr>
        <p:grpSpPr>
          <a:xfrm>
            <a:off x="7589643" y="495"/>
            <a:ext cx="4845950" cy="6993536"/>
            <a:chOff x="7589837" y="-1"/>
            <a:chExt cx="4846638" cy="6994528"/>
          </a:xfrm>
        </p:grpSpPr>
        <p:sp>
          <p:nvSpPr>
            <p:cNvPr id="5" name="Rectangle 4"/>
            <p:cNvSpPr/>
            <p:nvPr/>
          </p:nvSpPr>
          <p:spPr bwMode="auto">
            <a:xfrm>
              <a:off x="7589837" y="-1"/>
              <a:ext cx="484663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0"/>
            <p:cNvGrpSpPr>
              <a:grpSpLocks noChangeAspect="1"/>
            </p:cNvGrpSpPr>
            <p:nvPr/>
          </p:nvGrpSpPr>
          <p:grpSpPr bwMode="auto">
            <a:xfrm>
              <a:off x="7883499" y="2699135"/>
              <a:ext cx="4284949" cy="4295392"/>
              <a:chOff x="4847" y="2362"/>
              <a:chExt cx="1231" cy="1234"/>
            </a:xfrm>
          </p:grpSpPr>
          <p:sp>
            <p:nvSpPr>
              <p:cNvPr id="104" name="Freeform 101"/>
              <p:cNvSpPr>
                <a:spLocks/>
              </p:cNvSpPr>
              <p:nvPr/>
            </p:nvSpPr>
            <p:spPr bwMode="auto">
              <a:xfrm>
                <a:off x="4927" y="2563"/>
                <a:ext cx="149" cy="98"/>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5" name="Freeform 102"/>
              <p:cNvSpPr>
                <a:spLocks/>
              </p:cNvSpPr>
              <p:nvPr/>
            </p:nvSpPr>
            <p:spPr bwMode="auto">
              <a:xfrm>
                <a:off x="5244" y="3358"/>
                <a:ext cx="282" cy="238"/>
              </a:xfrm>
              <a:custGeom>
                <a:avLst/>
                <a:gdLst>
                  <a:gd name="T0" fmla="*/ 155 w 282"/>
                  <a:gd name="T1" fmla="*/ 40 h 238"/>
                  <a:gd name="T2" fmla="*/ 155 w 282"/>
                  <a:gd name="T3" fmla="*/ 0 h 238"/>
                  <a:gd name="T4" fmla="*/ 186 w 282"/>
                  <a:gd name="T5" fmla="*/ 0 h 238"/>
                  <a:gd name="T6" fmla="*/ 186 w 282"/>
                  <a:gd name="T7" fmla="*/ 40 h 238"/>
                  <a:gd name="T8" fmla="*/ 196 w 282"/>
                  <a:gd name="T9" fmla="*/ 40 h 238"/>
                  <a:gd name="T10" fmla="*/ 196 w 282"/>
                  <a:gd name="T11" fmla="*/ 0 h 238"/>
                  <a:gd name="T12" fmla="*/ 227 w 282"/>
                  <a:gd name="T13" fmla="*/ 0 h 238"/>
                  <a:gd name="T14" fmla="*/ 227 w 282"/>
                  <a:gd name="T15" fmla="*/ 40 h 238"/>
                  <a:gd name="T16" fmla="*/ 282 w 282"/>
                  <a:gd name="T17" fmla="*/ 40 h 238"/>
                  <a:gd name="T18" fmla="*/ 282 w 282"/>
                  <a:gd name="T19" fmla="*/ 50 h 238"/>
                  <a:gd name="T20" fmla="*/ 269 w 282"/>
                  <a:gd name="T21" fmla="*/ 50 h 238"/>
                  <a:gd name="T22" fmla="*/ 269 w 282"/>
                  <a:gd name="T23" fmla="*/ 238 h 238"/>
                  <a:gd name="T24" fmla="*/ 13 w 282"/>
                  <a:gd name="T25" fmla="*/ 238 h 238"/>
                  <a:gd name="T26" fmla="*/ 13 w 282"/>
                  <a:gd name="T27" fmla="*/ 50 h 238"/>
                  <a:gd name="T28" fmla="*/ 0 w 282"/>
                  <a:gd name="T29" fmla="*/ 50 h 238"/>
                  <a:gd name="T30" fmla="*/ 0 w 282"/>
                  <a:gd name="T31" fmla="*/ 40 h 238"/>
                  <a:gd name="T32" fmla="*/ 155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5" y="40"/>
                    </a:moveTo>
                    <a:lnTo>
                      <a:pt x="155" y="0"/>
                    </a:lnTo>
                    <a:lnTo>
                      <a:pt x="186" y="0"/>
                    </a:lnTo>
                    <a:lnTo>
                      <a:pt x="186" y="40"/>
                    </a:lnTo>
                    <a:lnTo>
                      <a:pt x="196" y="40"/>
                    </a:lnTo>
                    <a:lnTo>
                      <a:pt x="196" y="0"/>
                    </a:lnTo>
                    <a:lnTo>
                      <a:pt x="227" y="0"/>
                    </a:lnTo>
                    <a:lnTo>
                      <a:pt x="227" y="40"/>
                    </a:lnTo>
                    <a:lnTo>
                      <a:pt x="282" y="40"/>
                    </a:lnTo>
                    <a:lnTo>
                      <a:pt x="282" y="50"/>
                    </a:lnTo>
                    <a:lnTo>
                      <a:pt x="269" y="50"/>
                    </a:lnTo>
                    <a:lnTo>
                      <a:pt x="269" y="238"/>
                    </a:lnTo>
                    <a:lnTo>
                      <a:pt x="13" y="238"/>
                    </a:lnTo>
                    <a:lnTo>
                      <a:pt x="13" y="50"/>
                    </a:lnTo>
                    <a:lnTo>
                      <a:pt x="0" y="50"/>
                    </a:lnTo>
                    <a:lnTo>
                      <a:pt x="0" y="40"/>
                    </a:lnTo>
                    <a:lnTo>
                      <a:pt x="155"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6" name="Freeform 103"/>
              <p:cNvSpPr>
                <a:spLocks/>
              </p:cNvSpPr>
              <p:nvPr/>
            </p:nvSpPr>
            <p:spPr bwMode="auto">
              <a:xfrm>
                <a:off x="5095" y="3358"/>
                <a:ext cx="282" cy="238"/>
              </a:xfrm>
              <a:custGeom>
                <a:avLst/>
                <a:gdLst>
                  <a:gd name="T0" fmla="*/ 156 w 282"/>
                  <a:gd name="T1" fmla="*/ 40 h 238"/>
                  <a:gd name="T2" fmla="*/ 156 w 282"/>
                  <a:gd name="T3" fmla="*/ 0 h 238"/>
                  <a:gd name="T4" fmla="*/ 186 w 282"/>
                  <a:gd name="T5" fmla="*/ 0 h 238"/>
                  <a:gd name="T6" fmla="*/ 186 w 282"/>
                  <a:gd name="T7" fmla="*/ 40 h 238"/>
                  <a:gd name="T8" fmla="*/ 197 w 282"/>
                  <a:gd name="T9" fmla="*/ 40 h 238"/>
                  <a:gd name="T10" fmla="*/ 197 w 282"/>
                  <a:gd name="T11" fmla="*/ 0 h 238"/>
                  <a:gd name="T12" fmla="*/ 228 w 282"/>
                  <a:gd name="T13" fmla="*/ 0 h 238"/>
                  <a:gd name="T14" fmla="*/ 228 w 282"/>
                  <a:gd name="T15" fmla="*/ 40 h 238"/>
                  <a:gd name="T16" fmla="*/ 282 w 282"/>
                  <a:gd name="T17" fmla="*/ 40 h 238"/>
                  <a:gd name="T18" fmla="*/ 282 w 282"/>
                  <a:gd name="T19" fmla="*/ 50 h 238"/>
                  <a:gd name="T20" fmla="*/ 270 w 282"/>
                  <a:gd name="T21" fmla="*/ 50 h 238"/>
                  <a:gd name="T22" fmla="*/ 270 w 282"/>
                  <a:gd name="T23" fmla="*/ 238 h 238"/>
                  <a:gd name="T24" fmla="*/ 13 w 282"/>
                  <a:gd name="T25" fmla="*/ 238 h 238"/>
                  <a:gd name="T26" fmla="*/ 13 w 282"/>
                  <a:gd name="T27" fmla="*/ 50 h 238"/>
                  <a:gd name="T28" fmla="*/ 0 w 282"/>
                  <a:gd name="T29" fmla="*/ 50 h 238"/>
                  <a:gd name="T30" fmla="*/ 0 w 282"/>
                  <a:gd name="T31" fmla="*/ 40 h 238"/>
                  <a:gd name="T32" fmla="*/ 156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6" y="40"/>
                    </a:moveTo>
                    <a:lnTo>
                      <a:pt x="156" y="0"/>
                    </a:lnTo>
                    <a:lnTo>
                      <a:pt x="186" y="0"/>
                    </a:lnTo>
                    <a:lnTo>
                      <a:pt x="186" y="40"/>
                    </a:lnTo>
                    <a:lnTo>
                      <a:pt x="197" y="40"/>
                    </a:lnTo>
                    <a:lnTo>
                      <a:pt x="197" y="0"/>
                    </a:lnTo>
                    <a:lnTo>
                      <a:pt x="228" y="0"/>
                    </a:lnTo>
                    <a:lnTo>
                      <a:pt x="228" y="40"/>
                    </a:lnTo>
                    <a:lnTo>
                      <a:pt x="282" y="40"/>
                    </a:lnTo>
                    <a:lnTo>
                      <a:pt x="282"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7" name="Freeform 104"/>
              <p:cNvSpPr>
                <a:spLocks/>
              </p:cNvSpPr>
              <p:nvPr/>
            </p:nvSpPr>
            <p:spPr bwMode="auto">
              <a:xfrm>
                <a:off x="5929" y="2670"/>
                <a:ext cx="149" cy="98"/>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8" name="Rectangle 105"/>
              <p:cNvSpPr>
                <a:spLocks noChangeArrowheads="1"/>
              </p:cNvSpPr>
              <p:nvPr/>
            </p:nvSpPr>
            <p:spPr bwMode="auto">
              <a:xfrm>
                <a:off x="5450" y="3275"/>
                <a:ext cx="256" cy="32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9" name="Rectangle 106"/>
              <p:cNvSpPr>
                <a:spLocks noChangeArrowheads="1"/>
              </p:cNvSpPr>
              <p:nvPr/>
            </p:nvSpPr>
            <p:spPr bwMode="auto">
              <a:xfrm>
                <a:off x="5437" y="3265"/>
                <a:ext cx="282" cy="10"/>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0" name="Rectangle 107"/>
              <p:cNvSpPr>
                <a:spLocks noChangeArrowheads="1"/>
              </p:cNvSpPr>
              <p:nvPr/>
            </p:nvSpPr>
            <p:spPr bwMode="auto">
              <a:xfrm>
                <a:off x="5591" y="3530"/>
                <a:ext cx="33"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1" name="Rectangle 108"/>
              <p:cNvSpPr>
                <a:spLocks noChangeArrowheads="1"/>
              </p:cNvSpPr>
              <p:nvPr/>
            </p:nvSpPr>
            <p:spPr bwMode="auto">
              <a:xfrm>
                <a:off x="5532" y="3530"/>
                <a:ext cx="34"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2" name="Rectangle 109"/>
              <p:cNvSpPr>
                <a:spLocks noChangeArrowheads="1"/>
              </p:cNvSpPr>
              <p:nvPr/>
            </p:nvSpPr>
            <p:spPr bwMode="auto">
              <a:xfrm>
                <a:off x="5475" y="3304"/>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3" name="Rectangle 110"/>
              <p:cNvSpPr>
                <a:spLocks noChangeArrowheads="1"/>
              </p:cNvSpPr>
              <p:nvPr/>
            </p:nvSpPr>
            <p:spPr bwMode="auto">
              <a:xfrm>
                <a:off x="5475" y="3362"/>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4" name="Rectangle 111"/>
              <p:cNvSpPr>
                <a:spLocks noChangeArrowheads="1"/>
              </p:cNvSpPr>
              <p:nvPr/>
            </p:nvSpPr>
            <p:spPr bwMode="auto">
              <a:xfrm>
                <a:off x="5475" y="3419"/>
                <a:ext cx="207" cy="3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5" name="Rectangle 112"/>
              <p:cNvSpPr>
                <a:spLocks noChangeArrowheads="1"/>
              </p:cNvSpPr>
              <p:nvPr/>
            </p:nvSpPr>
            <p:spPr bwMode="auto">
              <a:xfrm>
                <a:off x="5475" y="3477"/>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6" name="Rectangle 113"/>
              <p:cNvSpPr>
                <a:spLocks noChangeArrowheads="1"/>
              </p:cNvSpPr>
              <p:nvPr/>
            </p:nvSpPr>
            <p:spPr bwMode="auto">
              <a:xfrm>
                <a:off x="5706" y="3579"/>
                <a:ext cx="36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7" name="Rectangle 114"/>
              <p:cNvSpPr>
                <a:spLocks noChangeArrowheads="1"/>
              </p:cNvSpPr>
              <p:nvPr/>
            </p:nvSpPr>
            <p:spPr bwMode="auto">
              <a:xfrm>
                <a:off x="5856"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8" name="Oval 115"/>
              <p:cNvSpPr>
                <a:spLocks noChangeArrowheads="1"/>
              </p:cNvSpPr>
              <p:nvPr/>
            </p:nvSpPr>
            <p:spPr bwMode="auto">
              <a:xfrm>
                <a:off x="5828" y="3475"/>
                <a:ext cx="73"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9" name="Oval 116"/>
              <p:cNvSpPr>
                <a:spLocks noChangeArrowheads="1"/>
              </p:cNvSpPr>
              <p:nvPr/>
            </p:nvSpPr>
            <p:spPr bwMode="auto">
              <a:xfrm>
                <a:off x="5838" y="3437"/>
                <a:ext cx="53"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0" name="Rectangle 117"/>
              <p:cNvSpPr>
                <a:spLocks noChangeArrowheads="1"/>
              </p:cNvSpPr>
              <p:nvPr/>
            </p:nvSpPr>
            <p:spPr bwMode="auto">
              <a:xfrm>
                <a:off x="5760"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1" name="Oval 118"/>
              <p:cNvSpPr>
                <a:spLocks noChangeArrowheads="1"/>
              </p:cNvSpPr>
              <p:nvPr/>
            </p:nvSpPr>
            <p:spPr bwMode="auto">
              <a:xfrm>
                <a:off x="5731" y="3475"/>
                <a:ext cx="74"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2" name="Oval 119"/>
              <p:cNvSpPr>
                <a:spLocks noChangeArrowheads="1"/>
              </p:cNvSpPr>
              <p:nvPr/>
            </p:nvSpPr>
            <p:spPr bwMode="auto">
              <a:xfrm>
                <a:off x="5741" y="3437"/>
                <a:ext cx="54"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3" name="Rectangle 120"/>
              <p:cNvSpPr>
                <a:spLocks noChangeArrowheads="1"/>
              </p:cNvSpPr>
              <p:nvPr/>
            </p:nvSpPr>
            <p:spPr bwMode="auto">
              <a:xfrm>
                <a:off x="5492" y="3225"/>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4" name="Rectangle 121"/>
              <p:cNvSpPr>
                <a:spLocks noChangeArrowheads="1"/>
              </p:cNvSpPr>
              <p:nvPr/>
            </p:nvSpPr>
            <p:spPr bwMode="auto">
              <a:xfrm>
                <a:off x="4847" y="3392"/>
                <a:ext cx="233" cy="20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5" name="Rectangle 122"/>
              <p:cNvSpPr>
                <a:spLocks noChangeArrowheads="1"/>
              </p:cNvSpPr>
              <p:nvPr/>
            </p:nvSpPr>
            <p:spPr bwMode="auto">
              <a:xfrm>
                <a:off x="4847" y="3383"/>
                <a:ext cx="245" cy="9"/>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6" name="Rectangle 123"/>
              <p:cNvSpPr>
                <a:spLocks noChangeArrowheads="1"/>
              </p:cNvSpPr>
              <p:nvPr/>
            </p:nvSpPr>
            <p:spPr bwMode="auto">
              <a:xfrm>
                <a:off x="4964"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7" name="Rectangle 124"/>
              <p:cNvSpPr>
                <a:spLocks noChangeArrowheads="1"/>
              </p:cNvSpPr>
              <p:nvPr/>
            </p:nvSpPr>
            <p:spPr bwMode="auto">
              <a:xfrm>
                <a:off x="4906"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8" name="Rectangle 125"/>
              <p:cNvSpPr>
                <a:spLocks noChangeArrowheads="1"/>
              </p:cNvSpPr>
              <p:nvPr/>
            </p:nvSpPr>
            <p:spPr bwMode="auto">
              <a:xfrm>
                <a:off x="4848" y="3419"/>
                <a:ext cx="207" cy="34"/>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9" name="Rectangle 126"/>
              <p:cNvSpPr>
                <a:spLocks noChangeArrowheads="1"/>
              </p:cNvSpPr>
              <p:nvPr/>
            </p:nvSpPr>
            <p:spPr bwMode="auto">
              <a:xfrm>
                <a:off x="4848" y="3477"/>
                <a:ext cx="207" cy="33"/>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0" name="Rectangle 127"/>
              <p:cNvSpPr>
                <a:spLocks noChangeArrowheads="1"/>
              </p:cNvSpPr>
              <p:nvPr/>
            </p:nvSpPr>
            <p:spPr bwMode="auto">
              <a:xfrm>
                <a:off x="4865" y="3343"/>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1" name="Rectangle 128"/>
              <p:cNvSpPr>
                <a:spLocks noChangeArrowheads="1"/>
              </p:cNvSpPr>
              <p:nvPr/>
            </p:nvSpPr>
            <p:spPr bwMode="auto">
              <a:xfrm>
                <a:off x="5136" y="3161"/>
                <a:ext cx="257" cy="4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2" name="Rectangle 129"/>
              <p:cNvSpPr>
                <a:spLocks noChangeArrowheads="1"/>
              </p:cNvSpPr>
              <p:nvPr/>
            </p:nvSpPr>
            <p:spPr bwMode="auto">
              <a:xfrm>
                <a:off x="5124" y="3151"/>
                <a:ext cx="282" cy="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3" name="Rectangle 130"/>
              <p:cNvSpPr>
                <a:spLocks noChangeArrowheads="1"/>
              </p:cNvSpPr>
              <p:nvPr/>
            </p:nvSpPr>
            <p:spPr bwMode="auto">
              <a:xfrm>
                <a:off x="5277" y="3530"/>
                <a:ext cx="34"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4" name="Rectangle 131"/>
              <p:cNvSpPr>
                <a:spLocks noChangeArrowheads="1"/>
              </p:cNvSpPr>
              <p:nvPr/>
            </p:nvSpPr>
            <p:spPr bwMode="auto">
              <a:xfrm>
                <a:off x="5220" y="3530"/>
                <a:ext cx="33"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5" name="Rectangle 132"/>
              <p:cNvSpPr>
                <a:spLocks noChangeArrowheads="1"/>
              </p:cNvSpPr>
              <p:nvPr/>
            </p:nvSpPr>
            <p:spPr bwMode="auto">
              <a:xfrm>
                <a:off x="5162" y="3304"/>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6" name="Rectangle 133"/>
              <p:cNvSpPr>
                <a:spLocks noChangeArrowheads="1"/>
              </p:cNvSpPr>
              <p:nvPr/>
            </p:nvSpPr>
            <p:spPr bwMode="auto">
              <a:xfrm>
                <a:off x="5162" y="3362"/>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7" name="Rectangle 134"/>
              <p:cNvSpPr>
                <a:spLocks noChangeArrowheads="1"/>
              </p:cNvSpPr>
              <p:nvPr/>
            </p:nvSpPr>
            <p:spPr bwMode="auto">
              <a:xfrm>
                <a:off x="5162" y="3419"/>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8" name="Rectangle 135"/>
              <p:cNvSpPr>
                <a:spLocks noChangeArrowheads="1"/>
              </p:cNvSpPr>
              <p:nvPr/>
            </p:nvSpPr>
            <p:spPr bwMode="auto">
              <a:xfrm>
                <a:off x="5162" y="3477"/>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9" name="Rectangle 136"/>
              <p:cNvSpPr>
                <a:spLocks noChangeArrowheads="1"/>
              </p:cNvSpPr>
              <p:nvPr/>
            </p:nvSpPr>
            <p:spPr bwMode="auto">
              <a:xfrm>
                <a:off x="5162" y="3189"/>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0" name="Rectangle 137"/>
              <p:cNvSpPr>
                <a:spLocks noChangeArrowheads="1"/>
              </p:cNvSpPr>
              <p:nvPr/>
            </p:nvSpPr>
            <p:spPr bwMode="auto">
              <a:xfrm>
                <a:off x="5162" y="3246"/>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1" name="Rectangle 138"/>
              <p:cNvSpPr>
                <a:spLocks noChangeArrowheads="1"/>
              </p:cNvSpPr>
              <p:nvPr/>
            </p:nvSpPr>
            <p:spPr bwMode="auto">
              <a:xfrm>
                <a:off x="5320" y="3111"/>
                <a:ext cx="31"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2" name="Rectangle 139"/>
              <p:cNvSpPr>
                <a:spLocks noChangeArrowheads="1"/>
              </p:cNvSpPr>
              <p:nvPr/>
            </p:nvSpPr>
            <p:spPr bwMode="auto">
              <a:xfrm>
                <a:off x="5279" y="3111"/>
                <a:ext cx="30"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3" name="Rectangle 140"/>
              <p:cNvSpPr>
                <a:spLocks noChangeArrowheads="1"/>
              </p:cNvSpPr>
              <p:nvPr/>
            </p:nvSpPr>
            <p:spPr bwMode="auto">
              <a:xfrm>
                <a:off x="5373" y="3579"/>
                <a:ext cx="9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4" name="Rectangle 141"/>
              <p:cNvSpPr>
                <a:spLocks noChangeArrowheads="1"/>
              </p:cNvSpPr>
              <p:nvPr/>
            </p:nvSpPr>
            <p:spPr bwMode="auto">
              <a:xfrm>
                <a:off x="5055" y="3579"/>
                <a:ext cx="140"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5" name="Freeform 142"/>
              <p:cNvSpPr>
                <a:spLocks/>
              </p:cNvSpPr>
              <p:nvPr/>
            </p:nvSpPr>
            <p:spPr bwMode="auto">
              <a:xfrm>
                <a:off x="5419" y="2368"/>
                <a:ext cx="492" cy="322"/>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6" name="Freeform 143"/>
              <p:cNvSpPr>
                <a:spLocks/>
              </p:cNvSpPr>
              <p:nvPr/>
            </p:nvSpPr>
            <p:spPr bwMode="auto">
              <a:xfrm>
                <a:off x="5292" y="2582"/>
                <a:ext cx="627" cy="921"/>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7" name="Freeform 144"/>
              <p:cNvSpPr>
                <a:spLocks/>
              </p:cNvSpPr>
              <p:nvPr/>
            </p:nvSpPr>
            <p:spPr bwMode="auto">
              <a:xfrm>
                <a:off x="5071" y="2362"/>
                <a:ext cx="320" cy="209"/>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8" name="Freeform 145"/>
              <p:cNvSpPr>
                <a:spLocks/>
              </p:cNvSpPr>
              <p:nvPr/>
            </p:nvSpPr>
            <p:spPr bwMode="auto">
              <a:xfrm>
                <a:off x="5037" y="2501"/>
                <a:ext cx="360" cy="1002"/>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0" name="Group 189"/>
            <p:cNvGrpSpPr/>
            <p:nvPr/>
          </p:nvGrpSpPr>
          <p:grpSpPr>
            <a:xfrm>
              <a:off x="11581412" y="2271837"/>
              <a:ext cx="504825" cy="503238"/>
              <a:chOff x="11460143" y="2343776"/>
              <a:chExt cx="504825" cy="503238"/>
            </a:xfrm>
          </p:grpSpPr>
          <p:sp>
            <p:nvSpPr>
              <p:cNvPr id="188"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8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1" name="Group 190"/>
            <p:cNvGrpSpPr/>
            <p:nvPr/>
          </p:nvGrpSpPr>
          <p:grpSpPr>
            <a:xfrm>
              <a:off x="10684769" y="1765265"/>
              <a:ext cx="504825" cy="503238"/>
              <a:chOff x="11460143" y="2343776"/>
              <a:chExt cx="504825" cy="503238"/>
            </a:xfrm>
          </p:grpSpPr>
          <p:sp>
            <p:nvSpPr>
              <p:cNvPr id="192"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3"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4" name="Group 193"/>
            <p:cNvGrpSpPr/>
            <p:nvPr/>
          </p:nvGrpSpPr>
          <p:grpSpPr>
            <a:xfrm>
              <a:off x="9788125" y="2076268"/>
              <a:ext cx="504825" cy="503238"/>
              <a:chOff x="11460143" y="2343776"/>
              <a:chExt cx="504825" cy="503238"/>
            </a:xfrm>
          </p:grpSpPr>
          <p:sp>
            <p:nvSpPr>
              <p:cNvPr id="195" name="Oval 590"/>
              <p:cNvSpPr>
                <a:spLocks noChangeArrowheads="1"/>
              </p:cNvSpPr>
              <p:nvPr/>
            </p:nvSpPr>
            <p:spPr bwMode="auto">
              <a:xfrm>
                <a:off x="11460143" y="2343776"/>
                <a:ext cx="504825" cy="503238"/>
              </a:xfrm>
              <a:prstGeom prst="ellipse">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6"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7" name="Group 196"/>
            <p:cNvGrpSpPr/>
            <p:nvPr/>
          </p:nvGrpSpPr>
          <p:grpSpPr>
            <a:xfrm>
              <a:off x="7994837" y="2437077"/>
              <a:ext cx="504825" cy="503238"/>
              <a:chOff x="11460143" y="2343776"/>
              <a:chExt cx="504825" cy="503238"/>
            </a:xfrm>
          </p:grpSpPr>
          <p:sp>
            <p:nvSpPr>
              <p:cNvPr id="198"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200" name="Group 199"/>
            <p:cNvGrpSpPr/>
            <p:nvPr/>
          </p:nvGrpSpPr>
          <p:grpSpPr>
            <a:xfrm>
              <a:off x="8891481" y="1798265"/>
              <a:ext cx="504825" cy="503238"/>
              <a:chOff x="11460143" y="2343776"/>
              <a:chExt cx="504825" cy="503238"/>
            </a:xfrm>
          </p:grpSpPr>
          <p:sp>
            <p:nvSpPr>
              <p:cNvPr id="201"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02"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spTree>
    <p:extLst>
      <p:ext uri="{BB962C8B-B14F-4D97-AF65-F5344CB8AC3E}">
        <p14:creationId xmlns:p14="http://schemas.microsoft.com/office/powerpoint/2010/main" val="2375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4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5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35" presetClass="path" presetSubtype="0" decel="100000" fill="hold" grpId="1" nodeType="withEffect">
                                  <p:stCondLst>
                                    <p:cond delay="0"/>
                                  </p:stCondLst>
                                  <p:childTnLst>
                                    <p:animMotion origin="layout" path="M -4.19964E-6 4.6936E-6 L -0.02272 4.6936E-6 " pathEditMode="relative" rAng="0" ptsTypes="AA">
                                      <p:cBhvr>
                                        <p:cTn id="32" dur="750" spd="-100000" fill="hold"/>
                                        <p:tgtEl>
                                          <p:spTgt spid="3">
                                            <p:txEl>
                                              <p:pRg st="0" end="0"/>
                                            </p:txEl>
                                          </p:spTgt>
                                        </p:tgtEl>
                                        <p:attrNameLst>
                                          <p:attrName>ppt_x</p:attrName>
                                          <p:attrName>ppt_y</p:attrName>
                                        </p:attrNameLst>
                                      </p:cBhvr>
                                      <p:rCtr x="-1136" y="0"/>
                                    </p:animMotion>
                                  </p:childTnLst>
                                </p:cTn>
                              </p:par>
                              <p:par>
                                <p:cTn id="33" presetID="35" presetClass="path" presetSubtype="0" decel="100000" fill="hold" grpId="1" nodeType="withEffect">
                                  <p:stCondLst>
                                    <p:cond delay="150"/>
                                  </p:stCondLst>
                                  <p:childTnLst>
                                    <p:animMotion origin="layout" path="M -4.19964E-6 4.6936E-6 L -0.02272 4.6936E-6 " pathEditMode="relative" rAng="0" ptsTypes="AA">
                                      <p:cBhvr>
                                        <p:cTn id="34" dur="750" spd="-100000" fill="hold"/>
                                        <p:tgtEl>
                                          <p:spTgt spid="3">
                                            <p:txEl>
                                              <p:pRg st="1" end="1"/>
                                            </p:txEl>
                                          </p:spTgt>
                                        </p:tgtEl>
                                        <p:attrNameLst>
                                          <p:attrName>ppt_x</p:attrName>
                                          <p:attrName>ppt_y</p:attrName>
                                        </p:attrNameLst>
                                      </p:cBhvr>
                                      <p:rCtr x="-1136" y="0"/>
                                    </p:animMotion>
                                  </p:childTnLst>
                                </p:cTn>
                              </p:par>
                              <p:par>
                                <p:cTn id="35" presetID="35" presetClass="path" presetSubtype="0" decel="100000" fill="hold" grpId="1" nodeType="withEffect">
                                  <p:stCondLst>
                                    <p:cond delay="150"/>
                                  </p:stCondLst>
                                  <p:childTnLst>
                                    <p:animMotion origin="layout" path="M -4.19964E-6 4.6936E-6 L -0.02272 4.6936E-6 " pathEditMode="relative" rAng="0" ptsTypes="AA">
                                      <p:cBhvr>
                                        <p:cTn id="36" dur="750" spd="-100000" fill="hold"/>
                                        <p:tgtEl>
                                          <p:spTgt spid="3">
                                            <p:txEl>
                                              <p:pRg st="2" end="2"/>
                                            </p:txEl>
                                          </p:spTgt>
                                        </p:tgtEl>
                                        <p:attrNameLst>
                                          <p:attrName>ppt_x</p:attrName>
                                          <p:attrName>ppt_y</p:attrName>
                                        </p:attrNameLst>
                                      </p:cBhvr>
                                      <p:rCtr x="-1136" y="0"/>
                                    </p:animMotion>
                                  </p:childTnLst>
                                </p:cTn>
                              </p:par>
                              <p:par>
                                <p:cTn id="37" presetID="35" presetClass="path" presetSubtype="0" decel="100000" fill="hold" grpId="1" nodeType="withEffect">
                                  <p:stCondLst>
                                    <p:cond delay="150"/>
                                  </p:stCondLst>
                                  <p:childTnLst>
                                    <p:animMotion origin="layout" path="M -4.19964E-6 4.6936E-6 L -0.02272 4.6936E-6 " pathEditMode="relative" rAng="0" ptsTypes="AA">
                                      <p:cBhvr>
                                        <p:cTn id="38" dur="750" spd="-100000" fill="hold"/>
                                        <p:tgtEl>
                                          <p:spTgt spid="3">
                                            <p:txEl>
                                              <p:pRg st="3" end="3"/>
                                            </p:txEl>
                                          </p:spTgt>
                                        </p:tgtEl>
                                        <p:attrNameLst>
                                          <p:attrName>ppt_x</p:attrName>
                                          <p:attrName>ppt_y</p:attrName>
                                        </p:attrNameLst>
                                      </p:cBhvr>
                                      <p:rCtr x="-1136" y="0"/>
                                    </p:animMotion>
                                  </p:childTnLst>
                                </p:cTn>
                              </p:par>
                              <p:par>
                                <p:cTn id="39" presetID="35" presetClass="path" presetSubtype="0" decel="100000" fill="hold" grpId="1" nodeType="withEffect">
                                  <p:stCondLst>
                                    <p:cond delay="150"/>
                                  </p:stCondLst>
                                  <p:childTnLst>
                                    <p:animMotion origin="layout" path="M -4.19964E-6 4.6936E-6 L -0.02272 4.6936E-6 " pathEditMode="relative" rAng="0" ptsTypes="AA">
                                      <p:cBhvr>
                                        <p:cTn id="40" dur="750" spd="-100000" fill="hold"/>
                                        <p:tgtEl>
                                          <p:spTgt spid="3">
                                            <p:txEl>
                                              <p:pRg st="4" end="4"/>
                                            </p:txEl>
                                          </p:spTgt>
                                        </p:tgtEl>
                                        <p:attrNameLst>
                                          <p:attrName>ppt_x</p:attrName>
                                          <p:attrName>ppt_y</p:attrName>
                                        </p:attrNameLst>
                                      </p:cBhvr>
                                      <p:rCtr x="-1136" y="0"/>
                                    </p:animMotion>
                                  </p:childTnLst>
                                </p:cTn>
                              </p:par>
                            </p:childTnLst>
                          </p:cTn>
                        </p:par>
                      </p:childTnLst>
                    </p:cTn>
                  </p:par>
                  <p:par>
                    <p:cTn id="41" fill="hold">
                      <p:stCondLst>
                        <p:cond delay="indefinite"/>
                      </p:stCondLst>
                      <p:childTnLst>
                        <p:par>
                          <p:cTn id="42" fill="hold">
                            <p:stCondLst>
                              <p:cond delay="0"/>
                            </p:stCondLst>
                            <p:childTnLst>
                              <p:par>
                                <p:cTn id="43" presetID="35" presetClass="path" presetSubtype="0" decel="100000" fill="hold" grpId="1" nodeType="clickEffect">
                                  <p:stCondLst>
                                    <p:cond delay="400"/>
                                  </p:stCondLst>
                                  <p:childTnLst>
                                    <p:animMotion origin="layout" path="M -4.19964E-6 4.6936E-6 L -0.02272 4.6936E-6 " pathEditMode="relative" rAng="0" ptsTypes="AA">
                                      <p:cBhvr>
                                        <p:cTn id="44" dur="750" spd="-100000" fill="hold"/>
                                        <p:tgtEl>
                                          <p:spTgt spid="3">
                                            <p:txEl>
                                              <p:pRg st="5" end="5"/>
                                            </p:txEl>
                                          </p:spTgt>
                                        </p:tgtEl>
                                        <p:attrNameLst>
                                          <p:attrName>ppt_x</p:attrName>
                                          <p:attrName>ppt_y</p:attrName>
                                        </p:attrNameLst>
                                      </p:cBhvr>
                                      <p:rCtr x="-1136" y="0"/>
                                    </p:animMotion>
                                  </p:childTnLst>
                                </p:cTn>
                              </p:par>
                              <p:par>
                                <p:cTn id="45" presetID="35" presetClass="path" presetSubtype="0" decel="100000" fill="hold" grpId="1" nodeType="withEffect">
                                  <p:stCondLst>
                                    <p:cond delay="550"/>
                                  </p:stCondLst>
                                  <p:childTnLst>
                                    <p:animMotion origin="layout" path="M -4.19964E-6 4.6936E-6 L -0.02272 4.6936E-6 " pathEditMode="relative" rAng="0" ptsTypes="AA">
                                      <p:cBhvr>
                                        <p:cTn id="46" dur="750" spd="-100000" fill="hold"/>
                                        <p:tgtEl>
                                          <p:spTgt spid="3">
                                            <p:txEl>
                                              <p:pRg st="6" end="6"/>
                                            </p:txEl>
                                          </p:spTgt>
                                        </p:tgtEl>
                                        <p:attrNameLst>
                                          <p:attrName>ppt_x</p:attrName>
                                          <p:attrName>ppt_y</p:attrName>
                                        </p:attrNameLst>
                                      </p:cBhvr>
                                      <p:rCtr x="-1136" y="0"/>
                                    </p:animMotion>
                                  </p:childTnLst>
                                </p:cTn>
                              </p:par>
                              <p:par>
                                <p:cTn id="47" presetID="35" presetClass="path" presetSubtype="0" decel="100000" fill="hold" grpId="1" nodeType="withEffect">
                                  <p:stCondLst>
                                    <p:cond delay="700"/>
                                  </p:stCondLst>
                                  <p:childTnLst>
                                    <p:animMotion origin="layout" path="M -4.19964E-6 4.6936E-6 L -0.02272 4.6936E-6 " pathEditMode="relative" rAng="0" ptsTypes="AA">
                                      <p:cBhvr>
                                        <p:cTn id="48" dur="750" spd="-100000" fill="hold"/>
                                        <p:tgtEl>
                                          <p:spTgt spid="3">
                                            <p:txEl>
                                              <p:pRg st="7" end="7"/>
                                            </p:txEl>
                                          </p:spTgt>
                                        </p:tgtEl>
                                        <p:attrNameLst>
                                          <p:attrName>ppt_x</p:attrName>
                                          <p:attrName>ppt_y</p:attrName>
                                        </p:attrNameLst>
                                      </p:cBhvr>
                                      <p:rCtr x="-1136" y="0"/>
                                    </p:animMotion>
                                  </p:childTnLst>
                                </p:cTn>
                              </p:par>
                              <p:par>
                                <p:cTn id="49" presetID="2" presetClass="entr" presetSubtype="2" decel="100000" fill="hold" nodeType="withEffect">
                                  <p:stCondLst>
                                    <p:cond delay="0"/>
                                  </p:stCondLst>
                                  <p:childTnLst>
                                    <p:set>
                                      <p:cBhvr>
                                        <p:cTn id="50" dur="1" fill="hold">
                                          <p:stCondLst>
                                            <p:cond delay="0"/>
                                          </p:stCondLst>
                                        </p:cTn>
                                        <p:tgtEl>
                                          <p:spTgt spid="203"/>
                                        </p:tgtEl>
                                        <p:attrNameLst>
                                          <p:attrName>style.visibility</p:attrName>
                                        </p:attrNameLst>
                                      </p:cBhvr>
                                      <p:to>
                                        <p:strVal val="visible"/>
                                      </p:to>
                                    </p:set>
                                    <p:anim calcmode="lin" valueType="num">
                                      <p:cBhvr additive="base">
                                        <p:cTn id="51" dur="750" fill="hold"/>
                                        <p:tgtEl>
                                          <p:spTgt spid="203"/>
                                        </p:tgtEl>
                                        <p:attrNameLst>
                                          <p:attrName>ppt_x</p:attrName>
                                        </p:attrNameLst>
                                      </p:cBhvr>
                                      <p:tavLst>
                                        <p:tav tm="0">
                                          <p:val>
                                            <p:strVal val="1+#ppt_w/2"/>
                                          </p:val>
                                        </p:tav>
                                        <p:tav tm="100000">
                                          <p:val>
                                            <p:strVal val="#ppt_x"/>
                                          </p:val>
                                        </p:tav>
                                      </p:tavLst>
                                    </p:anim>
                                    <p:anim calcmode="lin" valueType="num">
                                      <p:cBhvr additive="base">
                                        <p:cTn id="52" dur="750" fill="hold"/>
                                        <p:tgtEl>
                                          <p:spTgt spid="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Logic App Adapter – Receive Location</a:t>
            </a:r>
            <a:endParaRPr lang="en-AU" dirty="0"/>
          </a:p>
        </p:txBody>
      </p:sp>
      <p:pic>
        <p:nvPicPr>
          <p:cNvPr id="4" name="Picture 3"/>
          <p:cNvPicPr>
            <a:picLocks noChangeAspect="1"/>
          </p:cNvPicPr>
          <p:nvPr/>
        </p:nvPicPr>
        <p:blipFill>
          <a:blip r:embed="rId2"/>
          <a:stretch>
            <a:fillRect/>
          </a:stretch>
        </p:blipFill>
        <p:spPr>
          <a:xfrm>
            <a:off x="457597" y="1206544"/>
            <a:ext cx="5192200" cy="4226776"/>
          </a:xfrm>
          <a:prstGeom prst="rect">
            <a:avLst/>
          </a:prstGeom>
        </p:spPr>
      </p:pic>
      <p:pic>
        <p:nvPicPr>
          <p:cNvPr id="5" name="Picture 4"/>
          <p:cNvPicPr>
            <a:picLocks noChangeAspect="1"/>
          </p:cNvPicPr>
          <p:nvPr/>
        </p:nvPicPr>
        <p:blipFill>
          <a:blip r:embed="rId3"/>
          <a:stretch>
            <a:fillRect/>
          </a:stretch>
        </p:blipFill>
        <p:spPr>
          <a:xfrm>
            <a:off x="5349920" y="1553046"/>
            <a:ext cx="3028557" cy="4279483"/>
          </a:xfrm>
          <a:prstGeom prst="rect">
            <a:avLst/>
          </a:prstGeom>
        </p:spPr>
      </p:pic>
      <p:pic>
        <p:nvPicPr>
          <p:cNvPr id="6" name="Picture 5"/>
          <p:cNvPicPr>
            <a:picLocks noChangeAspect="1"/>
          </p:cNvPicPr>
          <p:nvPr/>
        </p:nvPicPr>
        <p:blipFill>
          <a:blip r:embed="rId4"/>
          <a:stretch>
            <a:fillRect/>
          </a:stretch>
        </p:blipFill>
        <p:spPr>
          <a:xfrm>
            <a:off x="7798192" y="1870212"/>
            <a:ext cx="3028557" cy="4279483"/>
          </a:xfrm>
          <a:prstGeom prst="rect">
            <a:avLst/>
          </a:prstGeom>
        </p:spPr>
      </p:pic>
    </p:spTree>
    <p:extLst>
      <p:ext uri="{BB962C8B-B14F-4D97-AF65-F5344CB8AC3E}">
        <p14:creationId xmlns:p14="http://schemas.microsoft.com/office/powerpoint/2010/main" val="399492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gnite_Breakou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41664FA7F23843BE9F8D789BCAA05F" ma:contentTypeVersion="8" ma:contentTypeDescription="Create a new document." ma:contentTypeScope="" ma:versionID="5e974827a1e8d2072d31f97ab5f13249">
  <xsd:schema xmlns:xsd="http://www.w3.org/2001/XMLSchema" xmlns:xs="http://www.w3.org/2001/XMLSchema" xmlns:p="http://schemas.microsoft.com/office/2006/metadata/properties" xmlns:ns2="faf1fef3-04bf-4c41-977d-451862165e27" xmlns:ns3="http://schemas.microsoft.com/sharepoint/v4" xmlns:ns4="0a35b11f-ee43-4dd0-9e3d-40fc27e5c53c" targetNamespace="http://schemas.microsoft.com/office/2006/metadata/properties" ma:root="true" ma:fieldsID="47b1e56dc35e359d85fb55bb2b37fd7c" ns2:_="" ns3:_="" ns4:_="">
    <xsd:import namespace="faf1fef3-04bf-4c41-977d-451862165e27"/>
    <xsd:import namespace="http://schemas.microsoft.com/sharepoint/v4"/>
    <xsd:import namespace="0a35b11f-ee43-4dd0-9e3d-40fc27e5c53c"/>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f1fef3-04bf-4c41-977d-451862165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35b11f-ee43-4dd0-9e3d-40fc27e5c53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LastSharedByUser xmlns="faf1fef3-04bf-4c41-977d-451862165e27">jiharrer@microsoft.com</LastSharedByUser>
    <SharedWithUsers xmlns="faf1fef3-04bf-4c41-977d-451862165e27">
      <UserInfo>
        <DisplayName>Jeff Hollan</DisplayName>
        <AccountId>1664</AccountId>
        <AccountType/>
      </UserInfo>
      <UserInfo>
        <DisplayName>Kevin Lam</DisplayName>
        <AccountId>186</AccountId>
        <AccountType/>
      </UserInfo>
      <UserInfo>
        <DisplayName>Jon Fancey</DisplayName>
        <AccountId>990</AccountId>
        <AccountType/>
      </UserInfo>
    </SharedWithUsers>
    <LastSharedByTime xmlns="faf1fef3-04bf-4c41-977d-451862165e27">2017-02-10T09:36:37+00:00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FE6C5E-9096-41D7-8A7F-4670F68C4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f1fef3-04bf-4c41-977d-451862165e27"/>
    <ds:schemaRef ds:uri="http://schemas.microsoft.com/sharepoint/v4"/>
    <ds:schemaRef ds:uri="0a35b11f-ee43-4dd0-9e3d-40fc27e5c5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055512-1393-44F9-86F7-4D52024498C3}">
  <ds:schemaRefs>
    <ds:schemaRef ds:uri="http://purl.org/dc/elements/1.1/"/>
    <ds:schemaRef ds:uri="http://schemas.microsoft.com/office/2006/metadata/properties"/>
    <ds:schemaRef ds:uri="0a35b11f-ee43-4dd0-9e3d-40fc27e5c53c"/>
    <ds:schemaRef ds:uri="http://purl.org/dc/terms/"/>
    <ds:schemaRef ds:uri="http://schemas.microsoft.com/sharepoint/v4"/>
    <ds:schemaRef ds:uri="http://schemas.microsoft.com/office/2006/documentManagement/types"/>
    <ds:schemaRef ds:uri="http://schemas.openxmlformats.org/package/2006/metadata/core-properties"/>
    <ds:schemaRef ds:uri="http://schemas.microsoft.com/office/infopath/2007/PartnerControls"/>
    <ds:schemaRef ds:uri="faf1fef3-04bf-4c41-977d-451862165e27"/>
    <ds:schemaRef ds:uri="http://www.w3.org/XML/1998/namespace"/>
    <ds:schemaRef ds:uri="http://purl.org/dc/dcmitype/"/>
  </ds:schemaRefs>
</ds:datastoreItem>
</file>

<file path=customXml/itemProps3.xml><?xml version="1.0" encoding="utf-8"?>
<ds:datastoreItem xmlns:ds="http://schemas.openxmlformats.org/officeDocument/2006/customXml" ds:itemID="{B08E3F39-2CC7-4D17-99BB-D71187C56E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929</Words>
  <Application>Microsoft Office PowerPoint</Application>
  <PresentationFormat>Custom</PresentationFormat>
  <Paragraphs>214</Paragraphs>
  <Slides>21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Arial</vt:lpstr>
      <vt:lpstr>Consolas</vt:lpstr>
      <vt:lpstr>Segoe Pro Light</vt:lpstr>
      <vt:lpstr>Segoe UI</vt:lpstr>
      <vt:lpstr>Segoe UI Light</vt:lpstr>
      <vt:lpstr>Segoe UI Semibold</vt:lpstr>
      <vt:lpstr>Segoe UI Semilight</vt:lpstr>
      <vt:lpstr>Wingdings</vt:lpstr>
      <vt:lpstr>Ignite_Breakout_Template</vt:lpstr>
      <vt:lpstr>Visio</vt:lpstr>
      <vt:lpstr>PowerPoint Presentation</vt:lpstr>
      <vt:lpstr>Microsoft’s Hybrid Integration Platform</vt:lpstr>
      <vt:lpstr>Managed connectors</vt:lpstr>
      <vt:lpstr>BizTalk Connector</vt:lpstr>
      <vt:lpstr>PowerPoint Presentation</vt:lpstr>
      <vt:lpstr>PowerPoint Presentation</vt:lpstr>
      <vt:lpstr>PowerPoint Presentation</vt:lpstr>
      <vt:lpstr>Why BizTalk Server 2016?</vt:lpstr>
      <vt:lpstr>Logic App Adapter – Receive Location</vt:lpstr>
      <vt:lpstr>Logic App Adapter – Send Port</vt:lpstr>
      <vt:lpstr>Hybrid Connectivity</vt:lpstr>
      <vt:lpstr>On-Premises Data Gateway</vt:lpstr>
      <vt:lpstr>On-Premises Data Gateway</vt:lpstr>
      <vt:lpstr>Azure Service Bus</vt:lpstr>
      <vt:lpstr>The basics of a queue</vt:lpstr>
      <vt:lpstr>Topics &amp; Subscriptions</vt:lpstr>
      <vt:lpstr>Relay: Real-time communication proxy</vt:lpstr>
      <vt:lpstr>Bring the cloud to your enterprise with integration</vt:lpstr>
      <vt:lpstr>Lab #3</vt:lpstr>
      <vt:lpstr>Hands-On Lab</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2016-07-14T12:34:12Z</dcterms:created>
  <dcterms:modified xsi:type="dcterms:W3CDTF">2017-03-22T12:58:34Z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0x010100D441664FA7F23843BE9F8D789BCAA05F</vt:lpwstr>
  </property>
</Properties>
</file>